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Roboto Condensed" panose="02000000000000000000" pitchFamily="2" charset="0"/>
      <p:regular r:id="rId18"/>
      <p:bold r:id="rId19"/>
      <p:italic r:id="rId20"/>
      <p:boldItalic r:id="rId21"/>
    </p:embeddedFont>
    <p:embeddedFont>
      <p:font typeface="Roboto Condensed Bold" panose="02000000000000000000" charset="0"/>
      <p:regular r:id="rId22"/>
    </p:embeddedFont>
    <p:embeddedFont>
      <p:font typeface="TT Supermolot Condensed Bold" panose="020B0604020202020204" charset="0"/>
      <p:regular r:id="rId23"/>
    </p:embeddedFont>
    <p:embeddedFont>
      <p:font typeface="TT Supermolot Neue Condensed" panose="020B0604020202020204" charset="0"/>
      <p:regular r:id="rId24"/>
    </p:embeddedFont>
    <p:embeddedFont>
      <p:font typeface="TT Supermolot Neue Condensed Bol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844" autoAdjust="0"/>
    <p:restoredTop sz="94622" autoAdjust="0"/>
  </p:normalViewPr>
  <p:slideViewPr>
    <p:cSldViewPr>
      <p:cViewPr>
        <p:scale>
          <a:sx n="50" d="100"/>
          <a:sy n="50" d="100"/>
        </p:scale>
        <p:origin x="1349"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15.sv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15.sv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15.sv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9.sv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15.sv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258292" y="6394128"/>
            <a:ext cx="5769698" cy="6565813"/>
            <a:chOff x="0" y="0"/>
            <a:chExt cx="714247" cy="812800"/>
          </a:xfrm>
        </p:grpSpPr>
        <p:sp>
          <p:nvSpPr>
            <p:cNvPr id="3" name="Freeform 3"/>
            <p:cNvSpPr/>
            <p:nvPr/>
          </p:nvSpPr>
          <p:spPr>
            <a:xfrm>
              <a:off x="0" y="0"/>
              <a:ext cx="714247" cy="812800"/>
            </a:xfrm>
            <a:custGeom>
              <a:avLst/>
              <a:gdLst/>
              <a:ahLst/>
              <a:cxnLst/>
              <a:rect l="l" t="t" r="r" b="b"/>
              <a:pathLst>
                <a:path w="714247" h="812800">
                  <a:moveTo>
                    <a:pt x="476122" y="0"/>
                  </a:moveTo>
                  <a:lnTo>
                    <a:pt x="714247" y="238125"/>
                  </a:lnTo>
                  <a:lnTo>
                    <a:pt x="714247" y="574675"/>
                  </a:lnTo>
                  <a:lnTo>
                    <a:pt x="476122" y="812800"/>
                  </a:lnTo>
                  <a:lnTo>
                    <a:pt x="238125" y="812800"/>
                  </a:lnTo>
                  <a:lnTo>
                    <a:pt x="0" y="574675"/>
                  </a:lnTo>
                  <a:lnTo>
                    <a:pt x="0" y="238125"/>
                  </a:lnTo>
                  <a:lnTo>
                    <a:pt x="238125" y="0"/>
                  </a:lnTo>
                  <a:lnTo>
                    <a:pt x="476122" y="0"/>
                  </a:lnTo>
                  <a:close/>
                </a:path>
              </a:pathLst>
            </a:custGeom>
            <a:solidFill>
              <a:srgbClr val="063C9F">
                <a:alpha val="60784"/>
              </a:srgbClr>
            </a:solidFill>
          </p:spPr>
        </p:sp>
        <p:sp>
          <p:nvSpPr>
            <p:cNvPr id="4" name="TextBox 4"/>
            <p:cNvSpPr txBox="1"/>
            <p:nvPr/>
          </p:nvSpPr>
          <p:spPr>
            <a:xfrm>
              <a:off x="63500" y="25400"/>
              <a:ext cx="587247" cy="723900"/>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a:grpSpLocks noChangeAspect="1"/>
          </p:cNvGrpSpPr>
          <p:nvPr/>
        </p:nvGrpSpPr>
        <p:grpSpPr>
          <a:xfrm>
            <a:off x="-2771846" y="-351388"/>
            <a:ext cx="11915846" cy="15609259"/>
            <a:chOff x="0" y="0"/>
            <a:chExt cx="4846320" cy="6348476"/>
          </a:xfrm>
        </p:grpSpPr>
        <p:sp>
          <p:nvSpPr>
            <p:cNvPr id="6" name="Freeform 6"/>
            <p:cNvSpPr/>
            <p:nvPr/>
          </p:nvSpPr>
          <p:spPr>
            <a:xfrm>
              <a:off x="4826" y="4826"/>
              <a:ext cx="4836668" cy="6338824"/>
            </a:xfrm>
            <a:custGeom>
              <a:avLst/>
              <a:gdLst/>
              <a:ahLst/>
              <a:cxnLst/>
              <a:rect l="l" t="t" r="r" b="b"/>
              <a:pathLst>
                <a:path w="4836668" h="6338824">
                  <a:moveTo>
                    <a:pt x="3744214" y="2598801"/>
                  </a:moveTo>
                  <a:lnTo>
                    <a:pt x="3744214" y="1096645"/>
                  </a:lnTo>
                  <a:lnTo>
                    <a:pt x="2647569" y="0"/>
                  </a:lnTo>
                  <a:lnTo>
                    <a:pt x="1096645" y="0"/>
                  </a:lnTo>
                  <a:lnTo>
                    <a:pt x="0" y="1096645"/>
                  </a:lnTo>
                  <a:lnTo>
                    <a:pt x="0" y="2647569"/>
                  </a:lnTo>
                  <a:lnTo>
                    <a:pt x="1092454" y="3740023"/>
                  </a:lnTo>
                  <a:lnTo>
                    <a:pt x="1092454" y="5242179"/>
                  </a:lnTo>
                  <a:lnTo>
                    <a:pt x="2189099" y="6338824"/>
                  </a:lnTo>
                  <a:lnTo>
                    <a:pt x="3740023" y="6338824"/>
                  </a:lnTo>
                  <a:lnTo>
                    <a:pt x="4836668" y="5242179"/>
                  </a:lnTo>
                  <a:lnTo>
                    <a:pt x="4836668" y="3691255"/>
                  </a:lnTo>
                  <a:close/>
                </a:path>
              </a:pathLst>
            </a:custGeom>
            <a:blipFill>
              <a:blip r:embed="rId2"/>
              <a:stretch>
                <a:fillRect l="-116199" r="-16275"/>
              </a:stretch>
            </a:blipFill>
          </p:spPr>
        </p:sp>
        <p:sp>
          <p:nvSpPr>
            <p:cNvPr id="7" name="Freeform 7"/>
            <p:cNvSpPr/>
            <p:nvPr/>
          </p:nvSpPr>
          <p:spPr>
            <a:xfrm>
              <a:off x="0" y="0"/>
              <a:ext cx="4846193" cy="6348476"/>
            </a:xfrm>
            <a:custGeom>
              <a:avLst/>
              <a:gdLst/>
              <a:ahLst/>
              <a:cxnLst/>
              <a:rect l="l" t="t" r="r" b="b"/>
              <a:pathLst>
                <a:path w="4846193" h="6348476">
                  <a:moveTo>
                    <a:pt x="3746881" y="6348476"/>
                  </a:moveTo>
                  <a:lnTo>
                    <a:pt x="2191893" y="6348476"/>
                  </a:lnTo>
                  <a:lnTo>
                    <a:pt x="1092454" y="5248910"/>
                  </a:lnTo>
                  <a:lnTo>
                    <a:pt x="1092454" y="3746881"/>
                  </a:lnTo>
                  <a:lnTo>
                    <a:pt x="0" y="2654427"/>
                  </a:lnTo>
                  <a:lnTo>
                    <a:pt x="0" y="1099439"/>
                  </a:lnTo>
                  <a:lnTo>
                    <a:pt x="1099439" y="0"/>
                  </a:lnTo>
                  <a:lnTo>
                    <a:pt x="2654300" y="0"/>
                  </a:lnTo>
                  <a:lnTo>
                    <a:pt x="3753739" y="1099439"/>
                  </a:lnTo>
                  <a:lnTo>
                    <a:pt x="3753739" y="2601595"/>
                  </a:lnTo>
                  <a:lnTo>
                    <a:pt x="4846193" y="3694049"/>
                  </a:lnTo>
                  <a:lnTo>
                    <a:pt x="4846193" y="5248910"/>
                  </a:lnTo>
                  <a:lnTo>
                    <a:pt x="3746881" y="6348476"/>
                  </a:lnTo>
                  <a:close/>
                  <a:moveTo>
                    <a:pt x="2195957" y="6338824"/>
                  </a:moveTo>
                  <a:lnTo>
                    <a:pt x="3742944" y="6338824"/>
                  </a:lnTo>
                  <a:lnTo>
                    <a:pt x="4836795" y="5244973"/>
                  </a:lnTo>
                  <a:lnTo>
                    <a:pt x="4836795" y="3697986"/>
                  </a:lnTo>
                  <a:lnTo>
                    <a:pt x="3744341" y="2605532"/>
                  </a:lnTo>
                  <a:lnTo>
                    <a:pt x="3744341" y="1103503"/>
                  </a:lnTo>
                  <a:lnTo>
                    <a:pt x="2650363" y="9525"/>
                  </a:lnTo>
                  <a:lnTo>
                    <a:pt x="1103503" y="9525"/>
                  </a:lnTo>
                  <a:lnTo>
                    <a:pt x="9525" y="1103503"/>
                  </a:lnTo>
                  <a:lnTo>
                    <a:pt x="9525" y="2650490"/>
                  </a:lnTo>
                  <a:lnTo>
                    <a:pt x="1101979" y="3742944"/>
                  </a:lnTo>
                  <a:lnTo>
                    <a:pt x="1101979" y="5245100"/>
                  </a:lnTo>
                  <a:lnTo>
                    <a:pt x="2195957" y="6338824"/>
                  </a:lnTo>
                  <a:close/>
                </a:path>
              </a:pathLst>
            </a:custGeom>
            <a:solidFill>
              <a:srgbClr val="004AAD"/>
            </a:solidFill>
          </p:spPr>
        </p:sp>
      </p:grpSp>
      <p:grpSp>
        <p:nvGrpSpPr>
          <p:cNvPr id="8" name="Group 8"/>
          <p:cNvGrpSpPr/>
          <p:nvPr/>
        </p:nvGrpSpPr>
        <p:grpSpPr>
          <a:xfrm>
            <a:off x="2708876" y="-4858106"/>
            <a:ext cx="5098832" cy="6338026"/>
            <a:chOff x="0" y="0"/>
            <a:chExt cx="779433" cy="968863"/>
          </a:xfrm>
        </p:grpSpPr>
        <p:sp>
          <p:nvSpPr>
            <p:cNvPr id="9" name="Freeform 9"/>
            <p:cNvSpPr/>
            <p:nvPr/>
          </p:nvSpPr>
          <p:spPr>
            <a:xfrm>
              <a:off x="0" y="0"/>
              <a:ext cx="779433" cy="968863"/>
            </a:xfrm>
            <a:custGeom>
              <a:avLst/>
              <a:gdLst/>
              <a:ahLst/>
              <a:cxnLst/>
              <a:rect l="l" t="t" r="r" b="b"/>
              <a:pathLst>
                <a:path w="779433" h="968863">
                  <a:moveTo>
                    <a:pt x="541308" y="0"/>
                  </a:moveTo>
                  <a:lnTo>
                    <a:pt x="779433" y="238125"/>
                  </a:lnTo>
                  <a:lnTo>
                    <a:pt x="779433" y="730738"/>
                  </a:lnTo>
                  <a:lnTo>
                    <a:pt x="541308" y="968863"/>
                  </a:lnTo>
                  <a:lnTo>
                    <a:pt x="238125" y="968863"/>
                  </a:lnTo>
                  <a:lnTo>
                    <a:pt x="0" y="730738"/>
                  </a:lnTo>
                  <a:lnTo>
                    <a:pt x="0" y="238125"/>
                  </a:lnTo>
                  <a:lnTo>
                    <a:pt x="238125" y="0"/>
                  </a:lnTo>
                  <a:lnTo>
                    <a:pt x="541308" y="0"/>
                  </a:lnTo>
                  <a:close/>
                </a:path>
              </a:pathLst>
            </a:custGeom>
            <a:solidFill>
              <a:srgbClr val="063C9F">
                <a:alpha val="60000"/>
              </a:srgbClr>
            </a:solidFill>
          </p:spPr>
        </p:sp>
        <p:sp>
          <p:nvSpPr>
            <p:cNvPr id="10" name="TextBox 10"/>
            <p:cNvSpPr txBox="1"/>
            <p:nvPr/>
          </p:nvSpPr>
          <p:spPr>
            <a:xfrm>
              <a:off x="63500" y="25400"/>
              <a:ext cx="652433" cy="879963"/>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5818645" y="-4230979"/>
            <a:ext cx="5499607" cy="5488133"/>
            <a:chOff x="0" y="0"/>
            <a:chExt cx="840698" cy="838944"/>
          </a:xfrm>
        </p:grpSpPr>
        <p:sp>
          <p:nvSpPr>
            <p:cNvPr id="12" name="Freeform 12"/>
            <p:cNvSpPr/>
            <p:nvPr/>
          </p:nvSpPr>
          <p:spPr>
            <a:xfrm>
              <a:off x="0" y="0"/>
              <a:ext cx="840698" cy="838944"/>
            </a:xfrm>
            <a:custGeom>
              <a:avLst/>
              <a:gdLst/>
              <a:ahLst/>
              <a:cxnLst/>
              <a:rect l="l" t="t" r="r" b="b"/>
              <a:pathLst>
                <a:path w="840698" h="838944">
                  <a:moveTo>
                    <a:pt x="602573" y="0"/>
                  </a:moveTo>
                  <a:lnTo>
                    <a:pt x="840698" y="238125"/>
                  </a:lnTo>
                  <a:lnTo>
                    <a:pt x="840698" y="600819"/>
                  </a:lnTo>
                  <a:lnTo>
                    <a:pt x="602573" y="838944"/>
                  </a:lnTo>
                  <a:lnTo>
                    <a:pt x="238125" y="838944"/>
                  </a:lnTo>
                  <a:lnTo>
                    <a:pt x="0" y="600819"/>
                  </a:lnTo>
                  <a:lnTo>
                    <a:pt x="0" y="238125"/>
                  </a:lnTo>
                  <a:lnTo>
                    <a:pt x="238125" y="0"/>
                  </a:lnTo>
                  <a:lnTo>
                    <a:pt x="602573" y="0"/>
                  </a:lnTo>
                  <a:close/>
                </a:path>
              </a:pathLst>
            </a:custGeom>
            <a:solidFill>
              <a:srgbClr val="063C9F">
                <a:alpha val="93725"/>
              </a:srgbClr>
            </a:solidFill>
          </p:spPr>
        </p:sp>
        <p:sp>
          <p:nvSpPr>
            <p:cNvPr id="13" name="TextBox 13"/>
            <p:cNvSpPr txBox="1"/>
            <p:nvPr/>
          </p:nvSpPr>
          <p:spPr>
            <a:xfrm>
              <a:off x="63500" y="25400"/>
              <a:ext cx="713698" cy="750044"/>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6591545" y="8410656"/>
            <a:ext cx="5692067" cy="5645236"/>
            <a:chOff x="0" y="0"/>
            <a:chExt cx="819543" cy="812800"/>
          </a:xfrm>
        </p:grpSpPr>
        <p:sp>
          <p:nvSpPr>
            <p:cNvPr id="15" name="Freeform 15"/>
            <p:cNvSpPr/>
            <p:nvPr/>
          </p:nvSpPr>
          <p:spPr>
            <a:xfrm>
              <a:off x="0" y="0"/>
              <a:ext cx="819543" cy="812800"/>
            </a:xfrm>
            <a:custGeom>
              <a:avLst/>
              <a:gdLst/>
              <a:ahLst/>
              <a:cxnLst/>
              <a:rect l="l" t="t" r="r" b="b"/>
              <a:pathLst>
                <a:path w="819543" h="812800">
                  <a:moveTo>
                    <a:pt x="581418" y="0"/>
                  </a:moveTo>
                  <a:lnTo>
                    <a:pt x="819543" y="238125"/>
                  </a:lnTo>
                  <a:lnTo>
                    <a:pt x="819543" y="574675"/>
                  </a:lnTo>
                  <a:lnTo>
                    <a:pt x="581418" y="812800"/>
                  </a:lnTo>
                  <a:lnTo>
                    <a:pt x="238125" y="812800"/>
                  </a:lnTo>
                  <a:lnTo>
                    <a:pt x="0" y="574675"/>
                  </a:lnTo>
                  <a:lnTo>
                    <a:pt x="0" y="238125"/>
                  </a:lnTo>
                  <a:lnTo>
                    <a:pt x="238125" y="0"/>
                  </a:lnTo>
                  <a:lnTo>
                    <a:pt x="581418" y="0"/>
                  </a:lnTo>
                  <a:close/>
                </a:path>
              </a:pathLst>
            </a:custGeom>
            <a:solidFill>
              <a:srgbClr val="063C9F"/>
            </a:solidFill>
          </p:spPr>
        </p:sp>
        <p:sp>
          <p:nvSpPr>
            <p:cNvPr id="16" name="TextBox 16"/>
            <p:cNvSpPr txBox="1"/>
            <p:nvPr/>
          </p:nvSpPr>
          <p:spPr>
            <a:xfrm>
              <a:off x="63500" y="25400"/>
              <a:ext cx="692543" cy="723900"/>
            </a:xfrm>
            <a:prstGeom prst="rect">
              <a:avLst/>
            </a:prstGeom>
          </p:spPr>
          <p:txBody>
            <a:bodyPr lIns="50800" tIns="50800" rIns="50800" bIns="50800" rtlCol="0" anchor="ctr"/>
            <a:lstStyle/>
            <a:p>
              <a:pPr algn="ctr">
                <a:lnSpc>
                  <a:spcPts val="2659"/>
                </a:lnSpc>
                <a:spcBef>
                  <a:spcPct val="0"/>
                </a:spcBef>
              </a:pPr>
              <a:endParaRPr/>
            </a:p>
          </p:txBody>
        </p:sp>
      </p:grpSp>
      <p:sp>
        <p:nvSpPr>
          <p:cNvPr id="17" name="Freeform 17"/>
          <p:cNvSpPr/>
          <p:nvPr/>
        </p:nvSpPr>
        <p:spPr>
          <a:xfrm flipH="1">
            <a:off x="11977440" y="-1855852"/>
            <a:ext cx="7937421" cy="5417290"/>
          </a:xfrm>
          <a:custGeom>
            <a:avLst/>
            <a:gdLst/>
            <a:ahLst/>
            <a:cxnLst/>
            <a:rect l="l" t="t" r="r" b="b"/>
            <a:pathLst>
              <a:path w="7937421" h="5417290">
                <a:moveTo>
                  <a:pt x="7937422" y="0"/>
                </a:moveTo>
                <a:lnTo>
                  <a:pt x="0" y="0"/>
                </a:lnTo>
                <a:lnTo>
                  <a:pt x="0" y="5417290"/>
                </a:lnTo>
                <a:lnTo>
                  <a:pt x="7937422" y="5417290"/>
                </a:lnTo>
                <a:lnTo>
                  <a:pt x="7937422"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8" name="Freeform 18"/>
          <p:cNvSpPr/>
          <p:nvPr/>
        </p:nvSpPr>
        <p:spPr>
          <a:xfrm>
            <a:off x="11644234" y="2186212"/>
            <a:ext cx="943056" cy="628704"/>
          </a:xfrm>
          <a:custGeom>
            <a:avLst/>
            <a:gdLst/>
            <a:ahLst/>
            <a:cxnLst/>
            <a:rect l="l" t="t" r="r" b="b"/>
            <a:pathLst>
              <a:path w="943056" h="628704">
                <a:moveTo>
                  <a:pt x="0" y="0"/>
                </a:moveTo>
                <a:lnTo>
                  <a:pt x="943056" y="0"/>
                </a:lnTo>
                <a:lnTo>
                  <a:pt x="943056" y="628704"/>
                </a:lnTo>
                <a:lnTo>
                  <a:pt x="0" y="6287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Freeform 19"/>
          <p:cNvSpPr/>
          <p:nvPr/>
        </p:nvSpPr>
        <p:spPr>
          <a:xfrm flipH="1">
            <a:off x="12399778" y="5671815"/>
            <a:ext cx="10285069" cy="7019560"/>
          </a:xfrm>
          <a:custGeom>
            <a:avLst/>
            <a:gdLst/>
            <a:ahLst/>
            <a:cxnLst/>
            <a:rect l="l" t="t" r="r" b="b"/>
            <a:pathLst>
              <a:path w="10285069" h="7019560">
                <a:moveTo>
                  <a:pt x="10285069" y="0"/>
                </a:moveTo>
                <a:lnTo>
                  <a:pt x="0" y="0"/>
                </a:lnTo>
                <a:lnTo>
                  <a:pt x="0" y="7019559"/>
                </a:lnTo>
                <a:lnTo>
                  <a:pt x="10285069" y="7019559"/>
                </a:lnTo>
                <a:lnTo>
                  <a:pt x="10285069"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TextBox 20"/>
          <p:cNvSpPr txBox="1"/>
          <p:nvPr/>
        </p:nvSpPr>
        <p:spPr>
          <a:xfrm>
            <a:off x="7807708" y="3689526"/>
            <a:ext cx="8903526" cy="1749425"/>
          </a:xfrm>
          <a:prstGeom prst="rect">
            <a:avLst/>
          </a:prstGeom>
        </p:spPr>
        <p:txBody>
          <a:bodyPr lIns="0" tIns="0" rIns="0" bIns="0" rtlCol="0" anchor="t">
            <a:spAutoFit/>
          </a:bodyPr>
          <a:lstStyle/>
          <a:p>
            <a:pPr algn="ctr">
              <a:lnSpc>
                <a:spcPts val="7000"/>
              </a:lnSpc>
            </a:pPr>
            <a:r>
              <a:rPr lang="en-US" sz="5000">
                <a:solidFill>
                  <a:srgbClr val="1E1C27"/>
                </a:solidFill>
                <a:latin typeface="TT Supermolot Condensed Bold"/>
              </a:rPr>
              <a:t>IMPLEMENTASI JARINGAN SARAF TIRUAN</a:t>
            </a:r>
          </a:p>
        </p:txBody>
      </p:sp>
      <p:sp>
        <p:nvSpPr>
          <p:cNvPr id="21" name="TextBox 21"/>
          <p:cNvSpPr txBox="1"/>
          <p:nvPr/>
        </p:nvSpPr>
        <p:spPr>
          <a:xfrm>
            <a:off x="10654379" y="3204832"/>
            <a:ext cx="2922765" cy="462155"/>
          </a:xfrm>
          <a:prstGeom prst="rect">
            <a:avLst/>
          </a:prstGeom>
        </p:spPr>
        <p:txBody>
          <a:bodyPr lIns="0" tIns="0" rIns="0" bIns="0" rtlCol="0" anchor="t">
            <a:spAutoFit/>
          </a:bodyPr>
          <a:lstStyle/>
          <a:p>
            <a:pPr algn="ctr">
              <a:lnSpc>
                <a:spcPts val="3775"/>
              </a:lnSpc>
            </a:pPr>
            <a:r>
              <a:rPr lang="en-US" sz="2696">
                <a:solidFill>
                  <a:srgbClr val="1E1C27"/>
                </a:solidFill>
                <a:latin typeface="TT Supermolot Neue Condensed"/>
              </a:rPr>
              <a:t>Tugas 2</a:t>
            </a:r>
          </a:p>
        </p:txBody>
      </p:sp>
      <p:sp>
        <p:nvSpPr>
          <p:cNvPr id="22" name="TextBox 22"/>
          <p:cNvSpPr txBox="1"/>
          <p:nvPr/>
        </p:nvSpPr>
        <p:spPr>
          <a:xfrm>
            <a:off x="13669815" y="6336978"/>
            <a:ext cx="4552671" cy="462155"/>
          </a:xfrm>
          <a:prstGeom prst="rect">
            <a:avLst/>
          </a:prstGeom>
        </p:spPr>
        <p:txBody>
          <a:bodyPr lIns="0" tIns="0" rIns="0" bIns="0" rtlCol="0" anchor="t">
            <a:spAutoFit/>
          </a:bodyPr>
          <a:lstStyle/>
          <a:p>
            <a:pPr algn="ctr">
              <a:lnSpc>
                <a:spcPts val="3775"/>
              </a:lnSpc>
            </a:pPr>
            <a:r>
              <a:rPr lang="en-US" sz="2696">
                <a:solidFill>
                  <a:srgbClr val="1E1C27"/>
                </a:solidFill>
                <a:latin typeface="TT Supermolot Neue Condensed"/>
              </a:rPr>
              <a:t>T. Malik Kamal (2108107010007)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26372" t="-46261" r="-7177" b="-11920"/>
            </a:stretch>
          </a:blipFill>
        </p:spPr>
      </p:sp>
      <p:sp>
        <p:nvSpPr>
          <p:cNvPr id="3" name="AutoShape 3"/>
          <p:cNvSpPr/>
          <p:nvPr/>
        </p:nvSpPr>
        <p:spPr>
          <a:xfrm>
            <a:off x="5624330" y="788776"/>
            <a:ext cx="13205694" cy="0"/>
          </a:xfrm>
          <a:prstGeom prst="line">
            <a:avLst/>
          </a:prstGeom>
          <a:ln w="38100" cap="flat">
            <a:solidFill>
              <a:srgbClr val="FFFFFF"/>
            </a:solidFill>
            <a:prstDash val="solid"/>
            <a:headEnd type="none" w="sm" len="sm"/>
            <a:tailEnd type="none" w="sm" len="sm"/>
          </a:ln>
        </p:spPr>
      </p:sp>
      <p:sp>
        <p:nvSpPr>
          <p:cNvPr id="4" name="Freeform 4"/>
          <p:cNvSpPr/>
          <p:nvPr/>
        </p:nvSpPr>
        <p:spPr>
          <a:xfrm>
            <a:off x="2969037" y="740347"/>
            <a:ext cx="2655293" cy="391656"/>
          </a:xfrm>
          <a:custGeom>
            <a:avLst/>
            <a:gdLst/>
            <a:ahLst/>
            <a:cxnLst/>
            <a:rect l="l" t="t" r="r" b="b"/>
            <a:pathLst>
              <a:path w="2655293" h="391656">
                <a:moveTo>
                  <a:pt x="0" y="0"/>
                </a:moveTo>
                <a:lnTo>
                  <a:pt x="2655293" y="0"/>
                </a:lnTo>
                <a:lnTo>
                  <a:pt x="2655293" y="391656"/>
                </a:lnTo>
                <a:lnTo>
                  <a:pt x="0" y="3916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4558012" y="1219354"/>
            <a:ext cx="9171977" cy="748030"/>
          </a:xfrm>
          <a:prstGeom prst="rect">
            <a:avLst/>
          </a:prstGeom>
        </p:spPr>
        <p:txBody>
          <a:bodyPr lIns="0" tIns="0" rIns="0" bIns="0" rtlCol="0" anchor="t">
            <a:spAutoFit/>
          </a:bodyPr>
          <a:lstStyle/>
          <a:p>
            <a:pPr algn="ctr">
              <a:lnSpc>
                <a:spcPts val="6019"/>
              </a:lnSpc>
            </a:pPr>
            <a:r>
              <a:rPr lang="en-US" sz="4299">
                <a:solidFill>
                  <a:srgbClr val="FFFFFF"/>
                </a:solidFill>
                <a:latin typeface="TT Supermolot Condensed Bold"/>
              </a:rPr>
              <a:t>Jumlah Total Hidden Node per Layer </a:t>
            </a:r>
          </a:p>
        </p:txBody>
      </p:sp>
      <p:sp>
        <p:nvSpPr>
          <p:cNvPr id="7" name="TextBox 7"/>
          <p:cNvSpPr txBox="1"/>
          <p:nvPr/>
        </p:nvSpPr>
        <p:spPr>
          <a:xfrm>
            <a:off x="4064027" y="6903874"/>
            <a:ext cx="10159946" cy="1471580"/>
          </a:xfrm>
          <a:prstGeom prst="rect">
            <a:avLst/>
          </a:prstGeom>
        </p:spPr>
        <p:txBody>
          <a:bodyPr lIns="0" tIns="0" rIns="0" bIns="0" rtlCol="0" anchor="t">
            <a:spAutoFit/>
          </a:bodyPr>
          <a:lstStyle/>
          <a:p>
            <a:pPr algn="ctr">
              <a:lnSpc>
                <a:spcPts val="3939"/>
              </a:lnSpc>
              <a:spcBef>
                <a:spcPct val="0"/>
              </a:spcBef>
            </a:pPr>
            <a:r>
              <a:rPr lang="en-US" sz="2813" dirty="0" err="1">
                <a:solidFill>
                  <a:srgbClr val="FFFFFF"/>
                </a:solidFill>
                <a:latin typeface="TT Supermolot Neue Condensed"/>
              </a:rPr>
              <a:t>Berikut</a:t>
            </a:r>
            <a:r>
              <a:rPr lang="en-US" sz="2813" dirty="0">
                <a:solidFill>
                  <a:srgbClr val="FFFFFF"/>
                </a:solidFill>
                <a:latin typeface="TT Supermolot Neue Condensed"/>
              </a:rPr>
              <a:t> </a:t>
            </a:r>
            <a:r>
              <a:rPr lang="en-US" sz="2813" dirty="0" err="1">
                <a:solidFill>
                  <a:srgbClr val="FFFFFF"/>
                </a:solidFill>
                <a:latin typeface="TT Supermolot Neue Condensed"/>
              </a:rPr>
              <a:t>jumlah</a:t>
            </a:r>
            <a:r>
              <a:rPr lang="en-US" sz="2813" dirty="0">
                <a:solidFill>
                  <a:srgbClr val="FFFFFF"/>
                </a:solidFill>
                <a:latin typeface="TT Supermolot Neue Condensed"/>
              </a:rPr>
              <a:t> hidden node per layer </a:t>
            </a:r>
            <a:r>
              <a:rPr lang="en-US" sz="2813" dirty="0" err="1">
                <a:solidFill>
                  <a:srgbClr val="FFFFFF"/>
                </a:solidFill>
                <a:latin typeface="TT Supermolot Neue Condensed"/>
              </a:rPr>
              <a:t>beserta</a:t>
            </a:r>
            <a:r>
              <a:rPr lang="en-US" sz="2813" dirty="0">
                <a:solidFill>
                  <a:srgbClr val="FFFFFF"/>
                </a:solidFill>
                <a:latin typeface="TT Supermolot Neue Condensed"/>
              </a:rPr>
              <a:t> </a:t>
            </a:r>
            <a:r>
              <a:rPr lang="en-US" sz="2813" dirty="0" err="1">
                <a:solidFill>
                  <a:srgbClr val="FFFFFF"/>
                </a:solidFill>
                <a:latin typeface="TT Supermolot Neue Condensed"/>
              </a:rPr>
              <a:t>jumlah</a:t>
            </a:r>
            <a:r>
              <a:rPr lang="en-US" sz="2813" dirty="0">
                <a:solidFill>
                  <a:srgbClr val="FFFFFF"/>
                </a:solidFill>
                <a:latin typeface="TT Supermolot Neue Condensed"/>
              </a:rPr>
              <a:t> total </a:t>
            </a:r>
            <a:r>
              <a:rPr lang="en-US" sz="2813" dirty="0" err="1">
                <a:solidFill>
                  <a:srgbClr val="FFFFFF"/>
                </a:solidFill>
                <a:latin typeface="TT Supermolot Neue Condensed"/>
              </a:rPr>
              <a:t>nya</a:t>
            </a:r>
            <a:r>
              <a:rPr lang="en-US" sz="2813" dirty="0">
                <a:solidFill>
                  <a:srgbClr val="FFFFFF"/>
                </a:solidFill>
                <a:latin typeface="TT Supermolot Neue Condensed"/>
              </a:rPr>
              <a:t> yang </a:t>
            </a:r>
            <a:r>
              <a:rPr lang="en-US" sz="2813" dirty="0" err="1">
                <a:solidFill>
                  <a:srgbClr val="FFFFFF"/>
                </a:solidFill>
                <a:latin typeface="TT Supermolot Neue Condensed"/>
              </a:rPr>
              <a:t>dihitung</a:t>
            </a:r>
            <a:r>
              <a:rPr lang="en-US" sz="2813" dirty="0">
                <a:solidFill>
                  <a:srgbClr val="FFFFFF"/>
                </a:solidFill>
                <a:latin typeface="TT Supermolot Neue Condensed"/>
              </a:rPr>
              <a:t> </a:t>
            </a:r>
            <a:r>
              <a:rPr lang="en-US" sz="2813" dirty="0" err="1">
                <a:solidFill>
                  <a:srgbClr val="FFFFFF"/>
                </a:solidFill>
                <a:latin typeface="TT Supermolot Neue Condensed"/>
              </a:rPr>
              <a:t>dari</a:t>
            </a:r>
            <a:r>
              <a:rPr lang="en-US" sz="2813" dirty="0">
                <a:solidFill>
                  <a:srgbClr val="FFFFFF"/>
                </a:solidFill>
                <a:latin typeface="TT Supermolot Neue Condensed"/>
              </a:rPr>
              <a:t> </a:t>
            </a:r>
            <a:r>
              <a:rPr lang="en-US" sz="2813" dirty="0" err="1">
                <a:solidFill>
                  <a:srgbClr val="FFFFFF"/>
                </a:solidFill>
                <a:latin typeface="TT Supermolot Neue Condensed"/>
              </a:rPr>
              <a:t>nilai</a:t>
            </a:r>
            <a:r>
              <a:rPr lang="en-US" sz="2813" dirty="0">
                <a:solidFill>
                  <a:srgbClr val="FFFFFF"/>
                </a:solidFill>
                <a:latin typeface="TT Supermolot Neue Condensed"/>
              </a:rPr>
              <a:t> total </a:t>
            </a:r>
            <a:r>
              <a:rPr lang="en-US" sz="2813" dirty="0" err="1">
                <a:solidFill>
                  <a:srgbClr val="FFFFFF"/>
                </a:solidFill>
                <a:latin typeface="TT Supermolot Neue Condensed"/>
              </a:rPr>
              <a:t>jumlah</a:t>
            </a:r>
            <a:r>
              <a:rPr lang="en-US" sz="2813" dirty="0">
                <a:solidFill>
                  <a:srgbClr val="FFFFFF"/>
                </a:solidFill>
                <a:latin typeface="TT Supermolot Neue Condensed"/>
              </a:rPr>
              <a:t> neuron yang </a:t>
            </a:r>
            <a:r>
              <a:rPr lang="en-US" sz="2813" dirty="0" err="1">
                <a:solidFill>
                  <a:srgbClr val="FFFFFF"/>
                </a:solidFill>
                <a:latin typeface="TT Supermolot Neue Condensed"/>
              </a:rPr>
              <a:t>terdapat</a:t>
            </a:r>
            <a:r>
              <a:rPr lang="en-US" sz="2813" dirty="0">
                <a:solidFill>
                  <a:srgbClr val="FFFFFF"/>
                </a:solidFill>
                <a:latin typeface="TT Supermolot Neue Condensed"/>
              </a:rPr>
              <a:t> pada </a:t>
            </a:r>
            <a:r>
              <a:rPr lang="en-US" sz="2813" dirty="0" err="1">
                <a:solidFill>
                  <a:srgbClr val="FFFFFF"/>
                </a:solidFill>
                <a:latin typeface="TT Supermolot Neue Condensed"/>
              </a:rPr>
              <a:t>setiap</a:t>
            </a:r>
            <a:r>
              <a:rPr lang="en-US" sz="2813" dirty="0">
                <a:solidFill>
                  <a:srgbClr val="FFFFFF"/>
                </a:solidFill>
                <a:latin typeface="TT Supermolot Neue Condensed"/>
              </a:rPr>
              <a:t> layer </a:t>
            </a:r>
            <a:r>
              <a:rPr lang="en-US" sz="2813" dirty="0" err="1">
                <a:solidFill>
                  <a:srgbClr val="FFFFFF"/>
                </a:solidFill>
                <a:latin typeface="TT Supermolot Neue Condensed"/>
              </a:rPr>
              <a:t>yaitu</a:t>
            </a:r>
            <a:r>
              <a:rPr lang="en-US" sz="2813" dirty="0">
                <a:solidFill>
                  <a:srgbClr val="FFFFFF"/>
                </a:solidFill>
                <a:latin typeface="TT Supermolot Neue Condensed"/>
              </a:rPr>
              <a:t> </a:t>
            </a:r>
            <a:r>
              <a:rPr lang="en-US" sz="2813" dirty="0" err="1">
                <a:solidFill>
                  <a:srgbClr val="FFFFFF"/>
                </a:solidFill>
                <a:latin typeface="TT Supermolot Neue Condensed"/>
              </a:rPr>
              <a:t>sebesar</a:t>
            </a:r>
            <a:r>
              <a:rPr lang="en-US" sz="2813" dirty="0">
                <a:solidFill>
                  <a:srgbClr val="FFFFFF"/>
                </a:solidFill>
                <a:latin typeface="TT Supermolot Neue Condensed"/>
              </a:rPr>
              <a:t> 483 </a:t>
            </a:r>
          </a:p>
        </p:txBody>
      </p:sp>
      <p:pic>
        <p:nvPicPr>
          <p:cNvPr id="9" name="Picture 8">
            <a:extLst>
              <a:ext uri="{FF2B5EF4-FFF2-40B4-BE49-F238E27FC236}">
                <a16:creationId xmlns:a16="http://schemas.microsoft.com/office/drawing/2014/main" id="{A920A4E8-8A87-8EC2-9688-33D78CBFD666}"/>
              </a:ext>
            </a:extLst>
          </p:cNvPr>
          <p:cNvPicPr>
            <a:picLocks noChangeAspect="1"/>
          </p:cNvPicPr>
          <p:nvPr/>
        </p:nvPicPr>
        <p:blipFill>
          <a:blip r:embed="rId5"/>
          <a:stretch>
            <a:fillRect/>
          </a:stretch>
        </p:blipFill>
        <p:spPr>
          <a:xfrm>
            <a:off x="4339908" y="2436061"/>
            <a:ext cx="9608183" cy="416825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549" t="-16147" b="-42035"/>
            </a:stretch>
          </a:blipFill>
        </p:spPr>
        <p:txBody>
          <a:bodyPr/>
          <a:lstStyle/>
          <a:p>
            <a:endParaRPr lang="en-ID" dirty="0"/>
          </a:p>
        </p:txBody>
      </p:sp>
      <p:sp>
        <p:nvSpPr>
          <p:cNvPr id="3" name="AutoShape 3"/>
          <p:cNvSpPr/>
          <p:nvPr/>
        </p:nvSpPr>
        <p:spPr>
          <a:xfrm>
            <a:off x="5411777" y="1336040"/>
            <a:ext cx="13688909" cy="0"/>
          </a:xfrm>
          <a:prstGeom prst="line">
            <a:avLst/>
          </a:prstGeom>
          <a:ln w="38100" cap="flat">
            <a:solidFill>
              <a:srgbClr val="FFFFFF"/>
            </a:solidFill>
            <a:prstDash val="solid"/>
            <a:headEnd type="oval" w="lg" len="lg"/>
            <a:tailEnd type="none" w="sm" len="sm"/>
          </a:ln>
        </p:spPr>
      </p:sp>
      <p:sp>
        <p:nvSpPr>
          <p:cNvPr id="4" name="AutoShape 4"/>
          <p:cNvSpPr/>
          <p:nvPr/>
        </p:nvSpPr>
        <p:spPr>
          <a:xfrm rot="-10800000">
            <a:off x="-1996210" y="8772709"/>
            <a:ext cx="10889519" cy="0"/>
          </a:xfrm>
          <a:prstGeom prst="line">
            <a:avLst/>
          </a:prstGeom>
          <a:ln w="28575" cap="flat">
            <a:solidFill>
              <a:srgbClr val="FFFFFF"/>
            </a:solidFill>
            <a:prstDash val="solid"/>
            <a:headEnd type="none" w="sm" len="sm"/>
            <a:tailEnd type="none" w="sm" len="sm"/>
          </a:ln>
        </p:spPr>
      </p:sp>
      <p:sp>
        <p:nvSpPr>
          <p:cNvPr id="5" name="Freeform 5"/>
          <p:cNvSpPr/>
          <p:nvPr/>
        </p:nvSpPr>
        <p:spPr>
          <a:xfrm>
            <a:off x="8893309" y="8470190"/>
            <a:ext cx="2655293" cy="391656"/>
          </a:xfrm>
          <a:custGeom>
            <a:avLst/>
            <a:gdLst/>
            <a:ahLst/>
            <a:cxnLst/>
            <a:rect l="l" t="t" r="r" b="b"/>
            <a:pathLst>
              <a:path w="2655293" h="391656">
                <a:moveTo>
                  <a:pt x="0" y="0"/>
                </a:moveTo>
                <a:lnTo>
                  <a:pt x="2655293" y="0"/>
                </a:lnTo>
                <a:lnTo>
                  <a:pt x="2655293" y="391655"/>
                </a:lnTo>
                <a:lnTo>
                  <a:pt x="0" y="39165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028700" y="933450"/>
            <a:ext cx="4383077" cy="748030"/>
          </a:xfrm>
          <a:prstGeom prst="rect">
            <a:avLst/>
          </a:prstGeom>
        </p:spPr>
        <p:txBody>
          <a:bodyPr lIns="0" tIns="0" rIns="0" bIns="0" rtlCol="0" anchor="t">
            <a:spAutoFit/>
          </a:bodyPr>
          <a:lstStyle/>
          <a:p>
            <a:pPr>
              <a:lnSpc>
                <a:spcPts val="6019"/>
              </a:lnSpc>
            </a:pPr>
            <a:r>
              <a:rPr lang="en-US" sz="4299">
                <a:solidFill>
                  <a:srgbClr val="FFFFFF"/>
                </a:solidFill>
                <a:latin typeface="TT Supermolot Condensed Bold"/>
              </a:rPr>
              <a:t>Jumlah Total Bobot</a:t>
            </a:r>
          </a:p>
        </p:txBody>
      </p:sp>
      <p:pic>
        <p:nvPicPr>
          <p:cNvPr id="10" name="Picture 9">
            <a:extLst>
              <a:ext uri="{FF2B5EF4-FFF2-40B4-BE49-F238E27FC236}">
                <a16:creationId xmlns:a16="http://schemas.microsoft.com/office/drawing/2014/main" id="{D212B057-7FD6-1C28-EC1E-2315CE6E5165}"/>
              </a:ext>
            </a:extLst>
          </p:cNvPr>
          <p:cNvPicPr>
            <a:picLocks noChangeAspect="1"/>
          </p:cNvPicPr>
          <p:nvPr/>
        </p:nvPicPr>
        <p:blipFill>
          <a:blip r:embed="rId5"/>
          <a:stretch>
            <a:fillRect/>
          </a:stretch>
        </p:blipFill>
        <p:spPr>
          <a:xfrm>
            <a:off x="2819400" y="2672081"/>
            <a:ext cx="7970500" cy="1847910"/>
          </a:xfrm>
          <a:prstGeom prst="rect">
            <a:avLst/>
          </a:prstGeom>
        </p:spPr>
      </p:pic>
      <p:sp>
        <p:nvSpPr>
          <p:cNvPr id="12" name="TextBox 11">
            <a:extLst>
              <a:ext uri="{FF2B5EF4-FFF2-40B4-BE49-F238E27FC236}">
                <a16:creationId xmlns:a16="http://schemas.microsoft.com/office/drawing/2014/main" id="{D1B150EC-822D-2EC0-0DF5-E3D1C55FB4EA}"/>
              </a:ext>
            </a:extLst>
          </p:cNvPr>
          <p:cNvSpPr txBox="1"/>
          <p:nvPr/>
        </p:nvSpPr>
        <p:spPr>
          <a:xfrm>
            <a:off x="2362200" y="4914900"/>
            <a:ext cx="10210800" cy="1200329"/>
          </a:xfrm>
          <a:prstGeom prst="rect">
            <a:avLst/>
          </a:prstGeom>
          <a:noFill/>
        </p:spPr>
        <p:txBody>
          <a:bodyPr wrap="square" rtlCol="0">
            <a:spAutoFit/>
          </a:bodyPr>
          <a:lstStyle/>
          <a:p>
            <a:r>
              <a:rPr lang="en-US" sz="3600" dirty="0" err="1">
                <a:solidFill>
                  <a:schemeClr val="bg1"/>
                </a:solidFill>
              </a:rPr>
              <a:t>Dapat</a:t>
            </a:r>
            <a:r>
              <a:rPr lang="en-US" sz="3600" dirty="0">
                <a:solidFill>
                  <a:schemeClr val="bg1"/>
                </a:solidFill>
              </a:rPr>
              <a:t> </a:t>
            </a:r>
            <a:r>
              <a:rPr lang="en-US" sz="3600" dirty="0" err="1">
                <a:solidFill>
                  <a:schemeClr val="bg1"/>
                </a:solidFill>
              </a:rPr>
              <a:t>dilihat</a:t>
            </a:r>
            <a:r>
              <a:rPr lang="en-US" sz="3600" dirty="0">
                <a:solidFill>
                  <a:schemeClr val="bg1"/>
                </a:solidFill>
              </a:rPr>
              <a:t> total </a:t>
            </a:r>
            <a:r>
              <a:rPr lang="en-US" sz="3600" dirty="0" err="1">
                <a:solidFill>
                  <a:schemeClr val="bg1"/>
                </a:solidFill>
              </a:rPr>
              <a:t>bobot</a:t>
            </a:r>
            <a:r>
              <a:rPr lang="en-US" sz="3600" dirty="0">
                <a:solidFill>
                  <a:schemeClr val="bg1"/>
                </a:solidFill>
              </a:rPr>
              <a:t> </a:t>
            </a:r>
            <a:r>
              <a:rPr lang="en-US" sz="3600" dirty="0" err="1">
                <a:solidFill>
                  <a:schemeClr val="bg1"/>
                </a:solidFill>
              </a:rPr>
              <a:t>dari</a:t>
            </a:r>
            <a:r>
              <a:rPr lang="en-US" sz="3600" dirty="0">
                <a:solidFill>
                  <a:schemeClr val="bg1"/>
                </a:solidFill>
              </a:rPr>
              <a:t> data </a:t>
            </a:r>
            <a:r>
              <a:rPr lang="en-US" sz="3600" dirty="0" err="1">
                <a:solidFill>
                  <a:schemeClr val="bg1"/>
                </a:solidFill>
              </a:rPr>
              <a:t>adalah</a:t>
            </a:r>
            <a:r>
              <a:rPr lang="en-US" sz="3600" dirty="0">
                <a:solidFill>
                  <a:schemeClr val="bg1"/>
                </a:solidFill>
              </a:rPr>
              <a:t> </a:t>
            </a:r>
            <a:r>
              <a:rPr lang="en-US" sz="3600" dirty="0" err="1">
                <a:solidFill>
                  <a:schemeClr val="bg1"/>
                </a:solidFill>
              </a:rPr>
              <a:t>sebesar</a:t>
            </a:r>
            <a:r>
              <a:rPr lang="en-US" sz="3600" dirty="0">
                <a:solidFill>
                  <a:schemeClr val="bg1"/>
                </a:solidFill>
              </a:rPr>
              <a:t> </a:t>
            </a:r>
            <a:r>
              <a:rPr lang="en-US" sz="3600" b="1" dirty="0">
                <a:solidFill>
                  <a:schemeClr val="bg1"/>
                </a:solidFill>
              </a:rPr>
              <a:t>2.923.843</a:t>
            </a:r>
            <a:endParaRPr lang="en-ID" sz="3600" b="1"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575847" y="3936468"/>
            <a:ext cx="9136306" cy="2175939"/>
          </a:xfrm>
          <a:prstGeom prst="rect">
            <a:avLst/>
          </a:prstGeom>
        </p:spPr>
        <p:txBody>
          <a:bodyPr lIns="0" tIns="0" rIns="0" bIns="0" rtlCol="0" anchor="t">
            <a:spAutoFit/>
          </a:bodyPr>
          <a:lstStyle/>
          <a:p>
            <a:pPr algn="ctr">
              <a:lnSpc>
                <a:spcPts val="17814"/>
              </a:lnSpc>
            </a:pPr>
            <a:r>
              <a:rPr lang="en-US" sz="12724">
                <a:solidFill>
                  <a:srgbClr val="000000"/>
                </a:solidFill>
                <a:latin typeface="TT Supermolot Condensed Bold"/>
              </a:rPr>
              <a:t>THANK YOU</a:t>
            </a:r>
          </a:p>
        </p:txBody>
      </p:sp>
      <p:grpSp>
        <p:nvGrpSpPr>
          <p:cNvPr id="6" name="Group 6"/>
          <p:cNvGrpSpPr/>
          <p:nvPr/>
        </p:nvGrpSpPr>
        <p:grpSpPr>
          <a:xfrm>
            <a:off x="7417845" y="-4162498"/>
            <a:ext cx="14277615" cy="5645236"/>
            <a:chOff x="0" y="0"/>
            <a:chExt cx="2055688" cy="812800"/>
          </a:xfrm>
        </p:grpSpPr>
        <p:sp>
          <p:nvSpPr>
            <p:cNvPr id="7" name="Freeform 7"/>
            <p:cNvSpPr/>
            <p:nvPr/>
          </p:nvSpPr>
          <p:spPr>
            <a:xfrm>
              <a:off x="0" y="0"/>
              <a:ext cx="2055688" cy="812800"/>
            </a:xfrm>
            <a:custGeom>
              <a:avLst/>
              <a:gdLst/>
              <a:ahLst/>
              <a:cxnLst/>
              <a:rect l="l" t="t" r="r" b="b"/>
              <a:pathLst>
                <a:path w="2055688" h="812800">
                  <a:moveTo>
                    <a:pt x="1817563" y="0"/>
                  </a:moveTo>
                  <a:lnTo>
                    <a:pt x="2055688" y="238125"/>
                  </a:lnTo>
                  <a:lnTo>
                    <a:pt x="2055688" y="574675"/>
                  </a:lnTo>
                  <a:lnTo>
                    <a:pt x="1817563" y="812800"/>
                  </a:lnTo>
                  <a:lnTo>
                    <a:pt x="238125" y="812800"/>
                  </a:lnTo>
                  <a:lnTo>
                    <a:pt x="0" y="574675"/>
                  </a:lnTo>
                  <a:lnTo>
                    <a:pt x="0" y="238125"/>
                  </a:lnTo>
                  <a:lnTo>
                    <a:pt x="238125" y="0"/>
                  </a:lnTo>
                  <a:lnTo>
                    <a:pt x="1817563" y="0"/>
                  </a:lnTo>
                  <a:close/>
                </a:path>
              </a:pathLst>
            </a:custGeom>
            <a:solidFill>
              <a:srgbClr val="063C9F"/>
            </a:solidFill>
          </p:spPr>
        </p:sp>
        <p:sp>
          <p:nvSpPr>
            <p:cNvPr id="8" name="TextBox 8"/>
            <p:cNvSpPr txBox="1"/>
            <p:nvPr/>
          </p:nvSpPr>
          <p:spPr>
            <a:xfrm>
              <a:off x="63500" y="25400"/>
              <a:ext cx="1928688" cy="7239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13914122" y="-3124273"/>
            <a:ext cx="7361313" cy="5645236"/>
            <a:chOff x="0" y="0"/>
            <a:chExt cx="1059880" cy="812800"/>
          </a:xfrm>
        </p:grpSpPr>
        <p:sp>
          <p:nvSpPr>
            <p:cNvPr id="10" name="Freeform 10"/>
            <p:cNvSpPr/>
            <p:nvPr/>
          </p:nvSpPr>
          <p:spPr>
            <a:xfrm>
              <a:off x="0" y="0"/>
              <a:ext cx="1059880" cy="812800"/>
            </a:xfrm>
            <a:custGeom>
              <a:avLst/>
              <a:gdLst/>
              <a:ahLst/>
              <a:cxnLst/>
              <a:rect l="l" t="t" r="r" b="b"/>
              <a:pathLst>
                <a:path w="1059880" h="812800">
                  <a:moveTo>
                    <a:pt x="821755" y="0"/>
                  </a:moveTo>
                  <a:lnTo>
                    <a:pt x="1059880" y="238125"/>
                  </a:lnTo>
                  <a:lnTo>
                    <a:pt x="1059880" y="574675"/>
                  </a:lnTo>
                  <a:lnTo>
                    <a:pt x="821755" y="812800"/>
                  </a:lnTo>
                  <a:lnTo>
                    <a:pt x="238125" y="812800"/>
                  </a:lnTo>
                  <a:lnTo>
                    <a:pt x="0" y="574675"/>
                  </a:lnTo>
                  <a:lnTo>
                    <a:pt x="0" y="238125"/>
                  </a:lnTo>
                  <a:lnTo>
                    <a:pt x="238125" y="0"/>
                  </a:lnTo>
                  <a:lnTo>
                    <a:pt x="821755" y="0"/>
                  </a:lnTo>
                  <a:close/>
                </a:path>
              </a:pathLst>
            </a:custGeom>
            <a:solidFill>
              <a:srgbClr val="063C9F">
                <a:alpha val="72941"/>
              </a:srgbClr>
            </a:solidFill>
          </p:spPr>
        </p:sp>
        <p:sp>
          <p:nvSpPr>
            <p:cNvPr id="11" name="TextBox 11"/>
            <p:cNvSpPr txBox="1"/>
            <p:nvPr/>
          </p:nvSpPr>
          <p:spPr>
            <a:xfrm>
              <a:off x="63500" y="25400"/>
              <a:ext cx="932880" cy="7239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2012627" y="7112660"/>
            <a:ext cx="7361313" cy="5645236"/>
            <a:chOff x="0" y="0"/>
            <a:chExt cx="1059880" cy="812800"/>
          </a:xfrm>
        </p:grpSpPr>
        <p:sp>
          <p:nvSpPr>
            <p:cNvPr id="13" name="Freeform 13"/>
            <p:cNvSpPr/>
            <p:nvPr/>
          </p:nvSpPr>
          <p:spPr>
            <a:xfrm>
              <a:off x="0" y="0"/>
              <a:ext cx="1059880" cy="812800"/>
            </a:xfrm>
            <a:custGeom>
              <a:avLst/>
              <a:gdLst/>
              <a:ahLst/>
              <a:cxnLst/>
              <a:rect l="l" t="t" r="r" b="b"/>
              <a:pathLst>
                <a:path w="1059880" h="812800">
                  <a:moveTo>
                    <a:pt x="821755" y="0"/>
                  </a:moveTo>
                  <a:lnTo>
                    <a:pt x="1059880" y="238125"/>
                  </a:lnTo>
                  <a:lnTo>
                    <a:pt x="1059880" y="574675"/>
                  </a:lnTo>
                  <a:lnTo>
                    <a:pt x="821755" y="812800"/>
                  </a:lnTo>
                  <a:lnTo>
                    <a:pt x="238125" y="812800"/>
                  </a:lnTo>
                  <a:lnTo>
                    <a:pt x="0" y="574675"/>
                  </a:lnTo>
                  <a:lnTo>
                    <a:pt x="0" y="238125"/>
                  </a:lnTo>
                  <a:lnTo>
                    <a:pt x="238125" y="0"/>
                  </a:lnTo>
                  <a:lnTo>
                    <a:pt x="821755" y="0"/>
                  </a:lnTo>
                  <a:close/>
                </a:path>
              </a:pathLst>
            </a:custGeom>
            <a:solidFill>
              <a:srgbClr val="063C9F">
                <a:alpha val="72941"/>
              </a:srgbClr>
            </a:solidFill>
          </p:spPr>
        </p:sp>
        <p:sp>
          <p:nvSpPr>
            <p:cNvPr id="14" name="TextBox 14"/>
            <p:cNvSpPr txBox="1"/>
            <p:nvPr/>
          </p:nvSpPr>
          <p:spPr>
            <a:xfrm>
              <a:off x="63500" y="25400"/>
              <a:ext cx="932880" cy="723900"/>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a:off x="-3413570" y="8319951"/>
            <a:ext cx="14277615" cy="5645236"/>
            <a:chOff x="0" y="0"/>
            <a:chExt cx="2055688" cy="812800"/>
          </a:xfrm>
        </p:grpSpPr>
        <p:sp>
          <p:nvSpPr>
            <p:cNvPr id="16" name="Freeform 16"/>
            <p:cNvSpPr/>
            <p:nvPr/>
          </p:nvSpPr>
          <p:spPr>
            <a:xfrm>
              <a:off x="0" y="0"/>
              <a:ext cx="2055688" cy="812800"/>
            </a:xfrm>
            <a:custGeom>
              <a:avLst/>
              <a:gdLst/>
              <a:ahLst/>
              <a:cxnLst/>
              <a:rect l="l" t="t" r="r" b="b"/>
              <a:pathLst>
                <a:path w="2055688" h="812800">
                  <a:moveTo>
                    <a:pt x="1817563" y="0"/>
                  </a:moveTo>
                  <a:lnTo>
                    <a:pt x="2055688" y="238125"/>
                  </a:lnTo>
                  <a:lnTo>
                    <a:pt x="2055688" y="574675"/>
                  </a:lnTo>
                  <a:lnTo>
                    <a:pt x="1817563" y="812800"/>
                  </a:lnTo>
                  <a:lnTo>
                    <a:pt x="238125" y="812800"/>
                  </a:lnTo>
                  <a:lnTo>
                    <a:pt x="0" y="574675"/>
                  </a:lnTo>
                  <a:lnTo>
                    <a:pt x="0" y="238125"/>
                  </a:lnTo>
                  <a:lnTo>
                    <a:pt x="238125" y="0"/>
                  </a:lnTo>
                  <a:lnTo>
                    <a:pt x="1817563" y="0"/>
                  </a:lnTo>
                  <a:close/>
                </a:path>
              </a:pathLst>
            </a:custGeom>
            <a:solidFill>
              <a:srgbClr val="063C9F"/>
            </a:solidFill>
          </p:spPr>
        </p:sp>
        <p:sp>
          <p:nvSpPr>
            <p:cNvPr id="17" name="TextBox 17"/>
            <p:cNvSpPr txBox="1"/>
            <p:nvPr/>
          </p:nvSpPr>
          <p:spPr>
            <a:xfrm>
              <a:off x="63500" y="25400"/>
              <a:ext cx="1928688" cy="723900"/>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6591545" y="8410656"/>
            <a:ext cx="5692067" cy="5645236"/>
            <a:chOff x="0" y="0"/>
            <a:chExt cx="819543" cy="812800"/>
          </a:xfrm>
        </p:grpSpPr>
        <p:sp>
          <p:nvSpPr>
            <p:cNvPr id="19" name="Freeform 19"/>
            <p:cNvSpPr/>
            <p:nvPr/>
          </p:nvSpPr>
          <p:spPr>
            <a:xfrm>
              <a:off x="0" y="0"/>
              <a:ext cx="819543" cy="812800"/>
            </a:xfrm>
            <a:custGeom>
              <a:avLst/>
              <a:gdLst/>
              <a:ahLst/>
              <a:cxnLst/>
              <a:rect l="l" t="t" r="r" b="b"/>
              <a:pathLst>
                <a:path w="819543" h="812800">
                  <a:moveTo>
                    <a:pt x="581418" y="0"/>
                  </a:moveTo>
                  <a:lnTo>
                    <a:pt x="819543" y="238125"/>
                  </a:lnTo>
                  <a:lnTo>
                    <a:pt x="819543" y="574675"/>
                  </a:lnTo>
                  <a:lnTo>
                    <a:pt x="581418" y="812800"/>
                  </a:lnTo>
                  <a:lnTo>
                    <a:pt x="238125" y="812800"/>
                  </a:lnTo>
                  <a:lnTo>
                    <a:pt x="0" y="574675"/>
                  </a:lnTo>
                  <a:lnTo>
                    <a:pt x="0" y="238125"/>
                  </a:lnTo>
                  <a:lnTo>
                    <a:pt x="238125" y="0"/>
                  </a:lnTo>
                  <a:lnTo>
                    <a:pt x="581418" y="0"/>
                  </a:lnTo>
                  <a:close/>
                </a:path>
              </a:pathLst>
            </a:custGeom>
            <a:solidFill>
              <a:srgbClr val="063C9F"/>
            </a:solidFill>
          </p:spPr>
        </p:sp>
        <p:sp>
          <p:nvSpPr>
            <p:cNvPr id="20" name="TextBox 20"/>
            <p:cNvSpPr txBox="1"/>
            <p:nvPr/>
          </p:nvSpPr>
          <p:spPr>
            <a:xfrm>
              <a:off x="63500" y="25400"/>
              <a:ext cx="692543" cy="723900"/>
            </a:xfrm>
            <a:prstGeom prst="rect">
              <a:avLst/>
            </a:prstGeom>
          </p:spPr>
          <p:txBody>
            <a:bodyPr lIns="50800" tIns="50800" rIns="50800" bIns="50800" rtlCol="0" anchor="ctr"/>
            <a:lstStyle/>
            <a:p>
              <a:pPr algn="ctr">
                <a:lnSpc>
                  <a:spcPts val="2659"/>
                </a:lnSpc>
                <a:spcBef>
                  <a:spcPct val="0"/>
                </a:spcBef>
              </a:pPr>
              <a:endParaRPr/>
            </a:p>
          </p:txBody>
        </p:sp>
      </p:grpSp>
      <p:sp>
        <p:nvSpPr>
          <p:cNvPr id="21" name="Freeform 21"/>
          <p:cNvSpPr/>
          <p:nvPr/>
        </p:nvSpPr>
        <p:spPr>
          <a:xfrm>
            <a:off x="-3729115" y="-2182813"/>
            <a:ext cx="7937421" cy="5417290"/>
          </a:xfrm>
          <a:custGeom>
            <a:avLst/>
            <a:gdLst/>
            <a:ahLst/>
            <a:cxnLst/>
            <a:rect l="l" t="t" r="r" b="b"/>
            <a:pathLst>
              <a:path w="7937421" h="5417290">
                <a:moveTo>
                  <a:pt x="0" y="0"/>
                </a:moveTo>
                <a:lnTo>
                  <a:pt x="7937422" y="0"/>
                </a:lnTo>
                <a:lnTo>
                  <a:pt x="7937422" y="5417290"/>
                </a:lnTo>
                <a:lnTo>
                  <a:pt x="0" y="54172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Freeform 22"/>
          <p:cNvSpPr/>
          <p:nvPr/>
        </p:nvSpPr>
        <p:spPr>
          <a:xfrm flipH="1">
            <a:off x="13712153" y="6567511"/>
            <a:ext cx="8972694" cy="6123863"/>
          </a:xfrm>
          <a:custGeom>
            <a:avLst/>
            <a:gdLst/>
            <a:ahLst/>
            <a:cxnLst/>
            <a:rect l="l" t="t" r="r" b="b"/>
            <a:pathLst>
              <a:path w="8972694" h="6123863">
                <a:moveTo>
                  <a:pt x="8972694" y="0"/>
                </a:moveTo>
                <a:lnTo>
                  <a:pt x="0" y="0"/>
                </a:lnTo>
                <a:lnTo>
                  <a:pt x="0" y="6123863"/>
                </a:lnTo>
                <a:lnTo>
                  <a:pt x="8972694" y="6123863"/>
                </a:lnTo>
                <a:lnTo>
                  <a:pt x="8972694"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4314C"/>
        </a:solidFill>
        <a:effectLst/>
      </p:bgPr>
    </p:bg>
    <p:spTree>
      <p:nvGrpSpPr>
        <p:cNvPr id="1" name=""/>
        <p:cNvGrpSpPr/>
        <p:nvPr/>
      </p:nvGrpSpPr>
      <p:grpSpPr>
        <a:xfrm>
          <a:off x="0" y="0"/>
          <a:ext cx="0" cy="0"/>
          <a:chOff x="0" y="0"/>
          <a:chExt cx="0" cy="0"/>
        </a:xfrm>
      </p:grpSpPr>
      <p:sp>
        <p:nvSpPr>
          <p:cNvPr id="2" name="Freeform 2"/>
          <p:cNvSpPr/>
          <p:nvPr/>
        </p:nvSpPr>
        <p:spPr>
          <a:xfrm>
            <a:off x="11657162" y="-4058662"/>
            <a:ext cx="10696161" cy="10174724"/>
          </a:xfrm>
          <a:custGeom>
            <a:avLst/>
            <a:gdLst/>
            <a:ahLst/>
            <a:cxnLst/>
            <a:rect l="l" t="t" r="r" b="b"/>
            <a:pathLst>
              <a:path w="10696161" h="10174724">
                <a:moveTo>
                  <a:pt x="0" y="0"/>
                </a:moveTo>
                <a:lnTo>
                  <a:pt x="10696161" y="0"/>
                </a:lnTo>
                <a:lnTo>
                  <a:pt x="10696161" y="10174724"/>
                </a:lnTo>
                <a:lnTo>
                  <a:pt x="0" y="101747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800000">
            <a:off x="-3927556" y="5143500"/>
            <a:ext cx="24228392" cy="8121818"/>
          </a:xfrm>
          <a:custGeom>
            <a:avLst/>
            <a:gdLst/>
            <a:ahLst/>
            <a:cxnLst/>
            <a:rect l="l" t="t" r="r" b="b"/>
            <a:pathLst>
              <a:path w="24228392" h="8121818">
                <a:moveTo>
                  <a:pt x="0" y="0"/>
                </a:moveTo>
                <a:lnTo>
                  <a:pt x="24228392" y="0"/>
                </a:lnTo>
                <a:lnTo>
                  <a:pt x="24228392" y="8121818"/>
                </a:lnTo>
                <a:lnTo>
                  <a:pt x="0" y="8121818"/>
                </a:lnTo>
                <a:lnTo>
                  <a:pt x="0" y="0"/>
                </a:lnTo>
                <a:close/>
              </a:path>
            </a:pathLst>
          </a:custGeom>
          <a:blipFill>
            <a:blip r:embed="rId4">
              <a:extLst>
                <a:ext uri="{96DAC541-7B7A-43D3-8B79-37D633B846F1}">
                  <asvg:svgBlip xmlns:asvg="http://schemas.microsoft.com/office/drawing/2016/SVG/main" r:embed="rId5"/>
                </a:ext>
              </a:extLst>
            </a:blip>
            <a:stretch>
              <a:fillRect t="-46918"/>
            </a:stretch>
          </a:blipFill>
        </p:spPr>
      </p:sp>
      <p:sp>
        <p:nvSpPr>
          <p:cNvPr id="4" name="Freeform 4"/>
          <p:cNvSpPr/>
          <p:nvPr/>
        </p:nvSpPr>
        <p:spPr>
          <a:xfrm rot="8803574">
            <a:off x="-3009583" y="4548552"/>
            <a:ext cx="8106264" cy="8524787"/>
          </a:xfrm>
          <a:custGeom>
            <a:avLst/>
            <a:gdLst/>
            <a:ahLst/>
            <a:cxnLst/>
            <a:rect l="l" t="t" r="r" b="b"/>
            <a:pathLst>
              <a:path w="8106264" h="8524787">
                <a:moveTo>
                  <a:pt x="0" y="0"/>
                </a:moveTo>
                <a:lnTo>
                  <a:pt x="8106264" y="0"/>
                </a:lnTo>
                <a:lnTo>
                  <a:pt x="8106264" y="8524786"/>
                </a:lnTo>
                <a:lnTo>
                  <a:pt x="0" y="8524786"/>
                </a:lnTo>
                <a:lnTo>
                  <a:pt x="0" y="0"/>
                </a:lnTo>
                <a:close/>
              </a:path>
            </a:pathLst>
          </a:custGeom>
          <a:blipFill>
            <a:blip r:embed="rId6">
              <a:extLst>
                <a:ext uri="{96DAC541-7B7A-43D3-8B79-37D633B846F1}">
                  <asvg:svgBlip xmlns:asvg="http://schemas.microsoft.com/office/drawing/2016/SVG/main" r:embed="rId7"/>
                </a:ext>
              </a:extLst>
            </a:blip>
            <a:stretch>
              <a:fillRect b="-44624"/>
            </a:stretch>
          </a:blipFill>
        </p:spPr>
      </p:sp>
      <p:sp>
        <p:nvSpPr>
          <p:cNvPr id="5" name="Freeform 5"/>
          <p:cNvSpPr/>
          <p:nvPr/>
        </p:nvSpPr>
        <p:spPr>
          <a:xfrm rot="3506033">
            <a:off x="14234868" y="4995907"/>
            <a:ext cx="8106264" cy="8524787"/>
          </a:xfrm>
          <a:custGeom>
            <a:avLst/>
            <a:gdLst/>
            <a:ahLst/>
            <a:cxnLst/>
            <a:rect l="l" t="t" r="r" b="b"/>
            <a:pathLst>
              <a:path w="8106264" h="8524787">
                <a:moveTo>
                  <a:pt x="0" y="0"/>
                </a:moveTo>
                <a:lnTo>
                  <a:pt x="8106264" y="0"/>
                </a:lnTo>
                <a:lnTo>
                  <a:pt x="8106264" y="8524786"/>
                </a:lnTo>
                <a:lnTo>
                  <a:pt x="0" y="8524786"/>
                </a:lnTo>
                <a:lnTo>
                  <a:pt x="0" y="0"/>
                </a:lnTo>
                <a:close/>
              </a:path>
            </a:pathLst>
          </a:custGeom>
          <a:blipFill>
            <a:blip r:embed="rId6">
              <a:extLst>
                <a:ext uri="{96DAC541-7B7A-43D3-8B79-37D633B846F1}">
                  <asvg:svgBlip xmlns:asvg="http://schemas.microsoft.com/office/drawing/2016/SVG/main" r:embed="rId7"/>
                </a:ext>
              </a:extLst>
            </a:blip>
            <a:stretch>
              <a:fillRect b="-44624"/>
            </a:stretch>
          </a:blipFill>
        </p:spPr>
      </p:sp>
      <p:sp>
        <p:nvSpPr>
          <p:cNvPr id="6" name="TextBox 6"/>
          <p:cNvSpPr txBox="1"/>
          <p:nvPr/>
        </p:nvSpPr>
        <p:spPr>
          <a:xfrm>
            <a:off x="1554750" y="895350"/>
            <a:ext cx="3387915" cy="1104265"/>
          </a:xfrm>
          <a:prstGeom prst="rect">
            <a:avLst/>
          </a:prstGeom>
        </p:spPr>
        <p:txBody>
          <a:bodyPr lIns="0" tIns="0" rIns="0" bIns="0" rtlCol="0" anchor="t">
            <a:spAutoFit/>
          </a:bodyPr>
          <a:lstStyle/>
          <a:p>
            <a:pPr>
              <a:lnSpc>
                <a:spcPts val="8959"/>
              </a:lnSpc>
            </a:pPr>
            <a:r>
              <a:rPr lang="en-US" sz="6399">
                <a:solidFill>
                  <a:srgbClr val="D9EAF3"/>
                </a:solidFill>
                <a:latin typeface="Roboto Condensed Bold"/>
              </a:rPr>
              <a:t>Table Of</a:t>
            </a:r>
          </a:p>
        </p:txBody>
      </p:sp>
      <p:sp>
        <p:nvSpPr>
          <p:cNvPr id="7" name="TextBox 7"/>
          <p:cNvSpPr txBox="1"/>
          <p:nvPr/>
        </p:nvSpPr>
        <p:spPr>
          <a:xfrm>
            <a:off x="1554750" y="2343231"/>
            <a:ext cx="4354525" cy="679450"/>
          </a:xfrm>
          <a:prstGeom prst="rect">
            <a:avLst/>
          </a:prstGeom>
        </p:spPr>
        <p:txBody>
          <a:bodyPr lIns="0" tIns="0" rIns="0" bIns="0" rtlCol="0" anchor="t">
            <a:spAutoFit/>
          </a:bodyPr>
          <a:lstStyle/>
          <a:p>
            <a:pPr>
              <a:lnSpc>
                <a:spcPts val="5599"/>
              </a:lnSpc>
            </a:pPr>
            <a:r>
              <a:rPr lang="en-US" sz="3999">
                <a:solidFill>
                  <a:srgbClr val="B6E4FD"/>
                </a:solidFill>
                <a:latin typeface="Roboto Condensed"/>
              </a:rPr>
              <a:t>01. Jenis Kasus</a:t>
            </a:r>
          </a:p>
        </p:txBody>
      </p:sp>
      <p:sp>
        <p:nvSpPr>
          <p:cNvPr id="8" name="TextBox 8"/>
          <p:cNvSpPr txBox="1"/>
          <p:nvPr/>
        </p:nvSpPr>
        <p:spPr>
          <a:xfrm>
            <a:off x="1512579" y="2963031"/>
            <a:ext cx="6280042" cy="679450"/>
          </a:xfrm>
          <a:prstGeom prst="rect">
            <a:avLst/>
          </a:prstGeom>
        </p:spPr>
        <p:txBody>
          <a:bodyPr lIns="0" tIns="0" rIns="0" bIns="0" rtlCol="0" anchor="t">
            <a:spAutoFit/>
          </a:bodyPr>
          <a:lstStyle/>
          <a:p>
            <a:pPr>
              <a:lnSpc>
                <a:spcPts val="5599"/>
              </a:lnSpc>
            </a:pPr>
            <a:r>
              <a:rPr lang="en-US" sz="3999">
                <a:solidFill>
                  <a:srgbClr val="B6E4FD"/>
                </a:solidFill>
                <a:latin typeface="Roboto Condensed"/>
              </a:rPr>
              <a:t>02. Dataset yang digunakan</a:t>
            </a:r>
          </a:p>
        </p:txBody>
      </p:sp>
      <p:sp>
        <p:nvSpPr>
          <p:cNvPr id="9" name="TextBox 9"/>
          <p:cNvSpPr txBox="1"/>
          <p:nvPr/>
        </p:nvSpPr>
        <p:spPr>
          <a:xfrm>
            <a:off x="1512579" y="3705266"/>
            <a:ext cx="4354525" cy="679450"/>
          </a:xfrm>
          <a:prstGeom prst="rect">
            <a:avLst/>
          </a:prstGeom>
        </p:spPr>
        <p:txBody>
          <a:bodyPr lIns="0" tIns="0" rIns="0" bIns="0" rtlCol="0" anchor="t">
            <a:spAutoFit/>
          </a:bodyPr>
          <a:lstStyle/>
          <a:p>
            <a:pPr>
              <a:lnSpc>
                <a:spcPts val="5599"/>
              </a:lnSpc>
            </a:pPr>
            <a:r>
              <a:rPr lang="en-US" sz="3999">
                <a:solidFill>
                  <a:srgbClr val="B6E4FD"/>
                </a:solidFill>
                <a:latin typeface="Roboto Condensed"/>
              </a:rPr>
              <a:t>03. Jumlah fitur</a:t>
            </a:r>
          </a:p>
        </p:txBody>
      </p:sp>
      <p:sp>
        <p:nvSpPr>
          <p:cNvPr id="10" name="TextBox 10"/>
          <p:cNvSpPr txBox="1"/>
          <p:nvPr/>
        </p:nvSpPr>
        <p:spPr>
          <a:xfrm>
            <a:off x="1512579" y="4386283"/>
            <a:ext cx="4354525" cy="679450"/>
          </a:xfrm>
          <a:prstGeom prst="rect">
            <a:avLst/>
          </a:prstGeom>
        </p:spPr>
        <p:txBody>
          <a:bodyPr lIns="0" tIns="0" rIns="0" bIns="0" rtlCol="0" anchor="t">
            <a:spAutoFit/>
          </a:bodyPr>
          <a:lstStyle/>
          <a:p>
            <a:pPr>
              <a:lnSpc>
                <a:spcPts val="5599"/>
              </a:lnSpc>
            </a:pPr>
            <a:r>
              <a:rPr lang="en-US" sz="3999">
                <a:solidFill>
                  <a:srgbClr val="B6E4FD"/>
                </a:solidFill>
                <a:latin typeface="Roboto Condensed"/>
              </a:rPr>
              <a:t>04. Jumlah label</a:t>
            </a:r>
          </a:p>
        </p:txBody>
      </p:sp>
      <p:sp>
        <p:nvSpPr>
          <p:cNvPr id="11" name="TextBox 11"/>
          <p:cNvSpPr txBox="1"/>
          <p:nvPr/>
        </p:nvSpPr>
        <p:spPr>
          <a:xfrm>
            <a:off x="1512579" y="4999058"/>
            <a:ext cx="10364376" cy="1386854"/>
          </a:xfrm>
          <a:prstGeom prst="rect">
            <a:avLst/>
          </a:prstGeom>
        </p:spPr>
        <p:txBody>
          <a:bodyPr lIns="0" tIns="0" rIns="0" bIns="0" rtlCol="0" anchor="t">
            <a:spAutoFit/>
          </a:bodyPr>
          <a:lstStyle/>
          <a:p>
            <a:pPr>
              <a:lnSpc>
                <a:spcPts val="5570"/>
              </a:lnSpc>
            </a:pPr>
            <a:r>
              <a:rPr lang="en-US" sz="3978">
                <a:solidFill>
                  <a:srgbClr val="B6E4FD"/>
                </a:solidFill>
                <a:latin typeface="Roboto Condensed"/>
              </a:rPr>
              <a:t>05. Jenis Jaringan Saraf Tiruan yang digunakan</a:t>
            </a:r>
          </a:p>
          <a:p>
            <a:pPr>
              <a:lnSpc>
                <a:spcPts val="5570"/>
              </a:lnSpc>
            </a:pPr>
            <a:endParaRPr lang="en-US" sz="3978">
              <a:solidFill>
                <a:srgbClr val="B6E4FD"/>
              </a:solidFill>
              <a:latin typeface="Roboto Condensed"/>
            </a:endParaRPr>
          </a:p>
        </p:txBody>
      </p:sp>
      <p:sp>
        <p:nvSpPr>
          <p:cNvPr id="12" name="TextBox 12"/>
          <p:cNvSpPr txBox="1"/>
          <p:nvPr/>
        </p:nvSpPr>
        <p:spPr>
          <a:xfrm>
            <a:off x="4652600" y="895350"/>
            <a:ext cx="3866595" cy="1104265"/>
          </a:xfrm>
          <a:prstGeom prst="rect">
            <a:avLst/>
          </a:prstGeom>
        </p:spPr>
        <p:txBody>
          <a:bodyPr lIns="0" tIns="0" rIns="0" bIns="0" rtlCol="0" anchor="t">
            <a:spAutoFit/>
          </a:bodyPr>
          <a:lstStyle/>
          <a:p>
            <a:pPr>
              <a:lnSpc>
                <a:spcPts val="8959"/>
              </a:lnSpc>
            </a:pPr>
            <a:r>
              <a:rPr lang="en-US" sz="6399">
                <a:solidFill>
                  <a:srgbClr val="509FCB"/>
                </a:solidFill>
                <a:latin typeface="Roboto Condensed Bold"/>
              </a:rPr>
              <a:t>Content</a:t>
            </a:r>
          </a:p>
        </p:txBody>
      </p:sp>
      <p:sp>
        <p:nvSpPr>
          <p:cNvPr id="13" name="TextBox 13"/>
          <p:cNvSpPr txBox="1"/>
          <p:nvPr/>
        </p:nvSpPr>
        <p:spPr>
          <a:xfrm>
            <a:off x="1512579" y="5659148"/>
            <a:ext cx="4354525" cy="679450"/>
          </a:xfrm>
          <a:prstGeom prst="rect">
            <a:avLst/>
          </a:prstGeom>
        </p:spPr>
        <p:txBody>
          <a:bodyPr lIns="0" tIns="0" rIns="0" bIns="0" rtlCol="0" anchor="t">
            <a:spAutoFit/>
          </a:bodyPr>
          <a:lstStyle/>
          <a:p>
            <a:pPr>
              <a:lnSpc>
                <a:spcPts val="5599"/>
              </a:lnSpc>
            </a:pPr>
            <a:r>
              <a:rPr lang="en-US" sz="3999">
                <a:solidFill>
                  <a:srgbClr val="B6E4FD"/>
                </a:solidFill>
                <a:latin typeface="Roboto Condensed"/>
              </a:rPr>
              <a:t>06. Jenis Optimisasi</a:t>
            </a:r>
          </a:p>
        </p:txBody>
      </p:sp>
      <p:sp>
        <p:nvSpPr>
          <p:cNvPr id="14" name="TextBox 14"/>
          <p:cNvSpPr txBox="1"/>
          <p:nvPr/>
        </p:nvSpPr>
        <p:spPr>
          <a:xfrm>
            <a:off x="1512579" y="6328762"/>
            <a:ext cx="9328778" cy="1384300"/>
          </a:xfrm>
          <a:prstGeom prst="rect">
            <a:avLst/>
          </a:prstGeom>
        </p:spPr>
        <p:txBody>
          <a:bodyPr lIns="0" tIns="0" rIns="0" bIns="0" rtlCol="0" anchor="t">
            <a:spAutoFit/>
          </a:bodyPr>
          <a:lstStyle/>
          <a:p>
            <a:pPr>
              <a:lnSpc>
                <a:spcPts val="5599"/>
              </a:lnSpc>
            </a:pPr>
            <a:r>
              <a:rPr lang="en-US" sz="3999">
                <a:solidFill>
                  <a:srgbClr val="B6E4FD"/>
                </a:solidFill>
                <a:latin typeface="Roboto Condensed"/>
              </a:rPr>
              <a:t>07. Jenis Fungsi Aktivasi yang digunakan</a:t>
            </a:r>
          </a:p>
          <a:p>
            <a:pPr>
              <a:lnSpc>
                <a:spcPts val="5599"/>
              </a:lnSpc>
            </a:pPr>
            <a:endParaRPr lang="en-US" sz="3999">
              <a:solidFill>
                <a:srgbClr val="B6E4FD"/>
              </a:solidFill>
              <a:latin typeface="Roboto Condensed"/>
            </a:endParaRPr>
          </a:p>
        </p:txBody>
      </p:sp>
      <p:sp>
        <p:nvSpPr>
          <p:cNvPr id="15" name="TextBox 15"/>
          <p:cNvSpPr txBox="1"/>
          <p:nvPr/>
        </p:nvSpPr>
        <p:spPr>
          <a:xfrm>
            <a:off x="1554750" y="6976462"/>
            <a:ext cx="8771342" cy="1968868"/>
          </a:xfrm>
          <a:prstGeom prst="rect">
            <a:avLst/>
          </a:prstGeom>
        </p:spPr>
        <p:txBody>
          <a:bodyPr lIns="0" tIns="0" rIns="0" bIns="0" rtlCol="0" anchor="t">
            <a:spAutoFit/>
          </a:bodyPr>
          <a:lstStyle/>
          <a:p>
            <a:pPr>
              <a:lnSpc>
                <a:spcPts val="5265"/>
              </a:lnSpc>
            </a:pPr>
            <a:r>
              <a:rPr lang="en-US" sz="3760">
                <a:solidFill>
                  <a:srgbClr val="B6E4FD"/>
                </a:solidFill>
                <a:latin typeface="Roboto Condensed"/>
              </a:rPr>
              <a:t>08. Jumlah Hidden Layer</a:t>
            </a:r>
          </a:p>
          <a:p>
            <a:pPr>
              <a:lnSpc>
                <a:spcPts val="5265"/>
              </a:lnSpc>
            </a:pPr>
            <a:endParaRPr lang="en-US" sz="3760">
              <a:solidFill>
                <a:srgbClr val="B6E4FD"/>
              </a:solidFill>
              <a:latin typeface="Roboto Condensed"/>
            </a:endParaRPr>
          </a:p>
          <a:p>
            <a:pPr>
              <a:lnSpc>
                <a:spcPts val="5265"/>
              </a:lnSpc>
            </a:pPr>
            <a:endParaRPr lang="en-US" sz="3760">
              <a:solidFill>
                <a:srgbClr val="B6E4FD"/>
              </a:solidFill>
              <a:latin typeface="Roboto Condensed"/>
            </a:endParaRPr>
          </a:p>
        </p:txBody>
      </p:sp>
      <p:sp>
        <p:nvSpPr>
          <p:cNvPr id="16" name="TextBox 16"/>
          <p:cNvSpPr txBox="1"/>
          <p:nvPr/>
        </p:nvSpPr>
        <p:spPr>
          <a:xfrm>
            <a:off x="1512579" y="7621171"/>
            <a:ext cx="7210709" cy="679450"/>
          </a:xfrm>
          <a:prstGeom prst="rect">
            <a:avLst/>
          </a:prstGeom>
        </p:spPr>
        <p:txBody>
          <a:bodyPr lIns="0" tIns="0" rIns="0" bIns="0" rtlCol="0" anchor="t">
            <a:spAutoFit/>
          </a:bodyPr>
          <a:lstStyle/>
          <a:p>
            <a:pPr>
              <a:lnSpc>
                <a:spcPts val="5599"/>
              </a:lnSpc>
            </a:pPr>
            <a:r>
              <a:rPr lang="en-US" sz="3999">
                <a:solidFill>
                  <a:srgbClr val="B6E4FD"/>
                </a:solidFill>
                <a:latin typeface="Roboto Condensed"/>
              </a:rPr>
              <a:t>09. Jumlah Total Hidden Node</a:t>
            </a:r>
          </a:p>
        </p:txBody>
      </p:sp>
      <p:sp>
        <p:nvSpPr>
          <p:cNvPr id="17" name="TextBox 17"/>
          <p:cNvSpPr txBox="1"/>
          <p:nvPr/>
        </p:nvSpPr>
        <p:spPr>
          <a:xfrm>
            <a:off x="1512579" y="8300621"/>
            <a:ext cx="7210709" cy="1384300"/>
          </a:xfrm>
          <a:prstGeom prst="rect">
            <a:avLst/>
          </a:prstGeom>
        </p:spPr>
        <p:txBody>
          <a:bodyPr lIns="0" tIns="0" rIns="0" bIns="0" rtlCol="0" anchor="t">
            <a:spAutoFit/>
          </a:bodyPr>
          <a:lstStyle/>
          <a:p>
            <a:pPr>
              <a:lnSpc>
                <a:spcPts val="5599"/>
              </a:lnSpc>
            </a:pPr>
            <a:r>
              <a:rPr lang="en-US" sz="3999">
                <a:solidFill>
                  <a:srgbClr val="B6E4FD"/>
                </a:solidFill>
                <a:latin typeface="Roboto Condensed"/>
              </a:rPr>
              <a:t>10. Jumlah Total Bobot (Weight)</a:t>
            </a:r>
          </a:p>
          <a:p>
            <a:pPr>
              <a:lnSpc>
                <a:spcPts val="5599"/>
              </a:lnSpc>
            </a:pPr>
            <a:endParaRPr lang="en-US" sz="3999">
              <a:solidFill>
                <a:srgbClr val="B6E4FD"/>
              </a:solidFill>
              <a:latin typeface="Roboto Condense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549" t="-11043" b="-47139"/>
            </a:stretch>
          </a:blipFill>
        </p:spPr>
      </p:sp>
      <p:grpSp>
        <p:nvGrpSpPr>
          <p:cNvPr id="3" name="Group 3"/>
          <p:cNvGrpSpPr/>
          <p:nvPr/>
        </p:nvGrpSpPr>
        <p:grpSpPr>
          <a:xfrm>
            <a:off x="10068507" y="0"/>
            <a:ext cx="8219493" cy="10287000"/>
            <a:chOff x="0" y="0"/>
            <a:chExt cx="10959324" cy="13716000"/>
          </a:xfrm>
        </p:grpSpPr>
        <p:pic>
          <p:nvPicPr>
            <p:cNvPr id="4" name="Picture 4"/>
            <p:cNvPicPr>
              <a:picLocks noChangeAspect="1"/>
            </p:cNvPicPr>
            <p:nvPr/>
          </p:nvPicPr>
          <p:blipFill>
            <a:blip r:embed="rId3"/>
            <a:srcRect l="25879" r="25879"/>
            <a:stretch>
              <a:fillRect/>
            </a:stretch>
          </p:blipFill>
          <p:spPr>
            <a:xfrm>
              <a:off x="0" y="0"/>
              <a:ext cx="10959324" cy="13716000"/>
            </a:xfrm>
            <a:prstGeom prst="rect">
              <a:avLst/>
            </a:prstGeom>
          </p:spPr>
        </p:pic>
      </p:grpSp>
      <p:sp>
        <p:nvSpPr>
          <p:cNvPr id="5" name="Freeform 5"/>
          <p:cNvSpPr/>
          <p:nvPr/>
        </p:nvSpPr>
        <p:spPr>
          <a:xfrm>
            <a:off x="7535195" y="910064"/>
            <a:ext cx="3239506" cy="477827"/>
          </a:xfrm>
          <a:custGeom>
            <a:avLst/>
            <a:gdLst/>
            <a:ahLst/>
            <a:cxnLst/>
            <a:rect l="l" t="t" r="r" b="b"/>
            <a:pathLst>
              <a:path w="3239506" h="477827">
                <a:moveTo>
                  <a:pt x="0" y="0"/>
                </a:moveTo>
                <a:lnTo>
                  <a:pt x="3239506" y="0"/>
                </a:lnTo>
                <a:lnTo>
                  <a:pt x="3239506" y="477828"/>
                </a:lnTo>
                <a:lnTo>
                  <a:pt x="0" y="4778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603944" y="5012404"/>
            <a:ext cx="8551004" cy="2355700"/>
          </a:xfrm>
          <a:custGeom>
            <a:avLst/>
            <a:gdLst/>
            <a:ahLst/>
            <a:cxnLst/>
            <a:rect l="l" t="t" r="r" b="b"/>
            <a:pathLst>
              <a:path w="8551004" h="2355700">
                <a:moveTo>
                  <a:pt x="0" y="0"/>
                </a:moveTo>
                <a:lnTo>
                  <a:pt x="8551004" y="0"/>
                </a:lnTo>
                <a:lnTo>
                  <a:pt x="8551004" y="2355700"/>
                </a:lnTo>
                <a:lnTo>
                  <a:pt x="0" y="2355700"/>
                </a:lnTo>
                <a:lnTo>
                  <a:pt x="0" y="0"/>
                </a:lnTo>
                <a:close/>
              </a:path>
            </a:pathLst>
          </a:custGeom>
          <a:blipFill>
            <a:blip r:embed="rId6"/>
            <a:stretch>
              <a:fillRect/>
            </a:stretch>
          </a:blipFill>
        </p:spPr>
      </p:sp>
      <p:sp>
        <p:nvSpPr>
          <p:cNvPr id="7" name="TextBox 7"/>
          <p:cNvSpPr txBox="1"/>
          <p:nvPr/>
        </p:nvSpPr>
        <p:spPr>
          <a:xfrm>
            <a:off x="1028700" y="1499909"/>
            <a:ext cx="5272852" cy="748030"/>
          </a:xfrm>
          <a:prstGeom prst="rect">
            <a:avLst/>
          </a:prstGeom>
        </p:spPr>
        <p:txBody>
          <a:bodyPr lIns="0" tIns="0" rIns="0" bIns="0" rtlCol="0" anchor="t">
            <a:spAutoFit/>
          </a:bodyPr>
          <a:lstStyle/>
          <a:p>
            <a:pPr>
              <a:lnSpc>
                <a:spcPts val="6019"/>
              </a:lnSpc>
            </a:pPr>
            <a:r>
              <a:rPr lang="en-US" sz="4299">
                <a:solidFill>
                  <a:srgbClr val="FFFFFF"/>
                </a:solidFill>
                <a:latin typeface="TT Supermolot Condensed Bold"/>
              </a:rPr>
              <a:t>Jenis Kasus</a:t>
            </a:r>
          </a:p>
        </p:txBody>
      </p:sp>
      <p:sp>
        <p:nvSpPr>
          <p:cNvPr id="8" name="TextBox 8"/>
          <p:cNvSpPr txBox="1"/>
          <p:nvPr/>
        </p:nvSpPr>
        <p:spPr>
          <a:xfrm>
            <a:off x="1028700" y="2618156"/>
            <a:ext cx="7272080" cy="1966880"/>
          </a:xfrm>
          <a:prstGeom prst="rect">
            <a:avLst/>
          </a:prstGeom>
        </p:spPr>
        <p:txBody>
          <a:bodyPr lIns="0" tIns="0" rIns="0" bIns="0" rtlCol="0" anchor="t">
            <a:spAutoFit/>
          </a:bodyPr>
          <a:lstStyle/>
          <a:p>
            <a:pPr algn="just">
              <a:lnSpc>
                <a:spcPts val="3939"/>
              </a:lnSpc>
              <a:spcBef>
                <a:spcPct val="0"/>
              </a:spcBef>
            </a:pPr>
            <a:r>
              <a:rPr lang="en-US" sz="2813">
                <a:solidFill>
                  <a:srgbClr val="FFFFFF"/>
                </a:solidFill>
                <a:latin typeface="TT Supermolot Neue Condensed"/>
              </a:rPr>
              <a:t>Disini saya memilih jenis kasus untuk menentukan jenis kanker yang diderita yang mana penentuan tersebut diambil berdasarkan hasil riset yang sudah ada dalam dataset yang saya gunakan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549" t="-10277" b="-47904"/>
            </a:stretch>
          </a:blipFill>
        </p:spPr>
      </p:sp>
      <p:grpSp>
        <p:nvGrpSpPr>
          <p:cNvPr id="3" name="Group 3"/>
          <p:cNvGrpSpPr/>
          <p:nvPr/>
        </p:nvGrpSpPr>
        <p:grpSpPr>
          <a:xfrm>
            <a:off x="1605265" y="2066747"/>
            <a:ext cx="11968240" cy="1049822"/>
            <a:chOff x="0" y="0"/>
            <a:chExt cx="3152129" cy="276496"/>
          </a:xfrm>
        </p:grpSpPr>
        <p:sp>
          <p:nvSpPr>
            <p:cNvPr id="4" name="Freeform 4"/>
            <p:cNvSpPr/>
            <p:nvPr/>
          </p:nvSpPr>
          <p:spPr>
            <a:xfrm>
              <a:off x="0" y="0"/>
              <a:ext cx="3152129" cy="276496"/>
            </a:xfrm>
            <a:custGeom>
              <a:avLst/>
              <a:gdLst/>
              <a:ahLst/>
              <a:cxnLst/>
              <a:rect l="l" t="t" r="r" b="b"/>
              <a:pathLst>
                <a:path w="3152129" h="276496">
                  <a:moveTo>
                    <a:pt x="0" y="0"/>
                  </a:moveTo>
                  <a:lnTo>
                    <a:pt x="3152129" y="0"/>
                  </a:lnTo>
                  <a:lnTo>
                    <a:pt x="3152129" y="276496"/>
                  </a:lnTo>
                  <a:lnTo>
                    <a:pt x="0" y="276496"/>
                  </a:lnTo>
                  <a:close/>
                </a:path>
              </a:pathLst>
            </a:custGeom>
            <a:solidFill>
              <a:srgbClr val="004AAD"/>
            </a:solidFill>
          </p:spPr>
        </p:sp>
        <p:sp>
          <p:nvSpPr>
            <p:cNvPr id="5" name="TextBox 5"/>
            <p:cNvSpPr txBox="1"/>
            <p:nvPr/>
          </p:nvSpPr>
          <p:spPr>
            <a:xfrm>
              <a:off x="0" y="-38100"/>
              <a:ext cx="3152129" cy="314596"/>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1348534" y="0"/>
            <a:ext cx="6939466" cy="10287000"/>
            <a:chOff x="0" y="0"/>
            <a:chExt cx="9252621" cy="13716000"/>
          </a:xfrm>
        </p:grpSpPr>
        <p:pic>
          <p:nvPicPr>
            <p:cNvPr id="7" name="Picture 7"/>
            <p:cNvPicPr>
              <a:picLocks noChangeAspect="1"/>
            </p:cNvPicPr>
            <p:nvPr/>
          </p:nvPicPr>
          <p:blipFill>
            <a:blip r:embed="rId3"/>
            <a:srcRect l="27527" r="27527"/>
            <a:stretch>
              <a:fillRect/>
            </a:stretch>
          </p:blipFill>
          <p:spPr>
            <a:xfrm>
              <a:off x="0" y="0"/>
              <a:ext cx="9252621" cy="13716000"/>
            </a:xfrm>
            <a:prstGeom prst="rect">
              <a:avLst/>
            </a:prstGeom>
          </p:spPr>
        </p:pic>
      </p:grpSp>
      <p:sp>
        <p:nvSpPr>
          <p:cNvPr id="8" name="Freeform 8"/>
          <p:cNvSpPr/>
          <p:nvPr/>
        </p:nvSpPr>
        <p:spPr>
          <a:xfrm>
            <a:off x="2138003" y="2303768"/>
            <a:ext cx="738813" cy="749718"/>
          </a:xfrm>
          <a:custGeom>
            <a:avLst/>
            <a:gdLst/>
            <a:ahLst/>
            <a:cxnLst/>
            <a:rect l="l" t="t" r="r" b="b"/>
            <a:pathLst>
              <a:path w="738813" h="749718">
                <a:moveTo>
                  <a:pt x="0" y="0"/>
                </a:moveTo>
                <a:lnTo>
                  <a:pt x="738814" y="0"/>
                </a:lnTo>
                <a:lnTo>
                  <a:pt x="738814" y="749719"/>
                </a:lnTo>
                <a:lnTo>
                  <a:pt x="0" y="7497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1028700" y="933450"/>
            <a:ext cx="5319683" cy="748030"/>
          </a:xfrm>
          <a:prstGeom prst="rect">
            <a:avLst/>
          </a:prstGeom>
        </p:spPr>
        <p:txBody>
          <a:bodyPr lIns="0" tIns="0" rIns="0" bIns="0" rtlCol="0" anchor="t">
            <a:spAutoFit/>
          </a:bodyPr>
          <a:lstStyle/>
          <a:p>
            <a:pPr>
              <a:lnSpc>
                <a:spcPts val="6019"/>
              </a:lnSpc>
            </a:pPr>
            <a:r>
              <a:rPr lang="en-US" sz="4299">
                <a:solidFill>
                  <a:srgbClr val="FFFFFF"/>
                </a:solidFill>
                <a:latin typeface="TT Supermolot Condensed Bold"/>
              </a:rPr>
              <a:t>Dataset</a:t>
            </a:r>
          </a:p>
        </p:txBody>
      </p:sp>
      <p:sp>
        <p:nvSpPr>
          <p:cNvPr id="10" name="TextBox 10"/>
          <p:cNvSpPr txBox="1"/>
          <p:nvPr/>
        </p:nvSpPr>
        <p:spPr>
          <a:xfrm>
            <a:off x="1028700" y="3440419"/>
            <a:ext cx="9888512" cy="3452780"/>
          </a:xfrm>
          <a:prstGeom prst="rect">
            <a:avLst/>
          </a:prstGeom>
        </p:spPr>
        <p:txBody>
          <a:bodyPr lIns="0" tIns="0" rIns="0" bIns="0" rtlCol="0" anchor="t">
            <a:spAutoFit/>
          </a:bodyPr>
          <a:lstStyle/>
          <a:p>
            <a:pPr algn="just">
              <a:lnSpc>
                <a:spcPts val="3939"/>
              </a:lnSpc>
            </a:pPr>
            <a:r>
              <a:rPr lang="en-US" sz="2813">
                <a:solidFill>
                  <a:srgbClr val="FFFFFF"/>
                </a:solidFill>
                <a:latin typeface="TT Supermolot Neue Condensed"/>
              </a:rPr>
              <a:t>Untuk klasifikasi dokumen teks biomedis, abstrak dan full paper (yang panjangnya kurang dari atau sama dengan 6 halaman) tersedia dan dapat digunakan. Dataset ini difokuskan pada research paper panjang yang ukuran halamannya lebih dari 6 halaman. Dataset mencakup dokumen kanker yang akan diklasifikasikan ke dalam 3 kategori seperti 'Kanker_Tiroid', 'Kanker_Usus_Besar', 'Kanker_Paru'.</a:t>
            </a:r>
          </a:p>
          <a:p>
            <a:pPr algn="just">
              <a:lnSpc>
                <a:spcPts val="3939"/>
              </a:lnSpc>
              <a:spcBef>
                <a:spcPct val="0"/>
              </a:spcBef>
            </a:pPr>
            <a:r>
              <a:rPr lang="en-US" sz="2813">
                <a:solidFill>
                  <a:srgbClr val="FFFFFF"/>
                </a:solidFill>
                <a:latin typeface="TT Supermolot Neue Condensed"/>
              </a:rPr>
              <a:t>Total publikasi = 7569. </a:t>
            </a:r>
          </a:p>
        </p:txBody>
      </p:sp>
      <p:sp>
        <p:nvSpPr>
          <p:cNvPr id="11" name="TextBox 11"/>
          <p:cNvSpPr txBox="1"/>
          <p:nvPr/>
        </p:nvSpPr>
        <p:spPr>
          <a:xfrm>
            <a:off x="2937882" y="2256143"/>
            <a:ext cx="7979330" cy="860425"/>
          </a:xfrm>
          <a:prstGeom prst="rect">
            <a:avLst/>
          </a:prstGeom>
        </p:spPr>
        <p:txBody>
          <a:bodyPr lIns="0" tIns="0" rIns="0" bIns="0" rtlCol="0" anchor="t">
            <a:spAutoFit/>
          </a:bodyPr>
          <a:lstStyle/>
          <a:p>
            <a:pPr algn="just">
              <a:lnSpc>
                <a:spcPts val="3499"/>
              </a:lnSpc>
              <a:spcBef>
                <a:spcPct val="0"/>
              </a:spcBef>
            </a:pPr>
            <a:r>
              <a:rPr lang="en-US" sz="2499" dirty="0">
                <a:solidFill>
                  <a:srgbClr val="FFFFFF"/>
                </a:solidFill>
                <a:latin typeface="TT Supermolot Neue Condensed Bold"/>
              </a:rPr>
              <a:t>https://www.kaggle.com/datasets/falgunipatel19/biomedical-text-publication-classification/data</a:t>
            </a:r>
          </a:p>
        </p:txBody>
      </p:sp>
      <p:sp>
        <p:nvSpPr>
          <p:cNvPr id="12" name="Freeform 12"/>
          <p:cNvSpPr/>
          <p:nvPr/>
        </p:nvSpPr>
        <p:spPr>
          <a:xfrm>
            <a:off x="-701406" y="9258300"/>
            <a:ext cx="2655293" cy="391656"/>
          </a:xfrm>
          <a:custGeom>
            <a:avLst/>
            <a:gdLst/>
            <a:ahLst/>
            <a:cxnLst/>
            <a:rect l="l" t="t" r="r" b="b"/>
            <a:pathLst>
              <a:path w="2655293" h="391656">
                <a:moveTo>
                  <a:pt x="0" y="0"/>
                </a:moveTo>
                <a:lnTo>
                  <a:pt x="2655293" y="0"/>
                </a:lnTo>
                <a:lnTo>
                  <a:pt x="2655293" y="391656"/>
                </a:lnTo>
                <a:lnTo>
                  <a:pt x="0" y="3916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a:off x="9589566" y="963434"/>
            <a:ext cx="2655293" cy="391656"/>
          </a:xfrm>
          <a:custGeom>
            <a:avLst/>
            <a:gdLst/>
            <a:ahLst/>
            <a:cxnLst/>
            <a:rect l="l" t="t" r="r" b="b"/>
            <a:pathLst>
              <a:path w="2655293" h="391656">
                <a:moveTo>
                  <a:pt x="0" y="0"/>
                </a:moveTo>
                <a:lnTo>
                  <a:pt x="2655293" y="0"/>
                </a:lnTo>
                <a:lnTo>
                  <a:pt x="2655293" y="391656"/>
                </a:lnTo>
                <a:lnTo>
                  <a:pt x="0" y="3916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3549" t="-28396" b="-29785"/>
            </a:stretch>
          </a:blipFill>
        </p:spPr>
      </p:sp>
      <p:sp>
        <p:nvSpPr>
          <p:cNvPr id="3" name="AutoShape 3"/>
          <p:cNvSpPr/>
          <p:nvPr/>
        </p:nvSpPr>
        <p:spPr>
          <a:xfrm>
            <a:off x="3945280" y="9517237"/>
            <a:ext cx="8950951" cy="0"/>
          </a:xfrm>
          <a:prstGeom prst="line">
            <a:avLst/>
          </a:prstGeom>
          <a:ln w="28575" cap="flat">
            <a:solidFill>
              <a:srgbClr val="FFFFFF"/>
            </a:solidFill>
            <a:prstDash val="solid"/>
            <a:headEnd type="none" w="sm" len="sm"/>
            <a:tailEnd type="none" w="sm" len="sm"/>
          </a:ln>
        </p:spPr>
      </p:sp>
      <p:grpSp>
        <p:nvGrpSpPr>
          <p:cNvPr id="4" name="Group 4"/>
          <p:cNvGrpSpPr/>
          <p:nvPr/>
        </p:nvGrpSpPr>
        <p:grpSpPr>
          <a:xfrm>
            <a:off x="11348534" y="0"/>
            <a:ext cx="6939466" cy="10287000"/>
            <a:chOff x="0" y="0"/>
            <a:chExt cx="9252621" cy="13716000"/>
          </a:xfrm>
        </p:grpSpPr>
        <p:pic>
          <p:nvPicPr>
            <p:cNvPr id="5" name="Picture 5"/>
            <p:cNvPicPr>
              <a:picLocks noChangeAspect="1"/>
            </p:cNvPicPr>
            <p:nvPr/>
          </p:nvPicPr>
          <p:blipFill>
            <a:blip r:embed="rId3"/>
            <a:srcRect l="25022" r="37116"/>
            <a:stretch>
              <a:fillRect/>
            </a:stretch>
          </p:blipFill>
          <p:spPr>
            <a:xfrm>
              <a:off x="0" y="0"/>
              <a:ext cx="9252621" cy="13716000"/>
            </a:xfrm>
            <a:prstGeom prst="rect">
              <a:avLst/>
            </a:prstGeom>
          </p:spPr>
        </p:pic>
      </p:grpSp>
      <p:sp>
        <p:nvSpPr>
          <p:cNvPr id="6" name="TextBox 6"/>
          <p:cNvSpPr txBox="1"/>
          <p:nvPr/>
        </p:nvSpPr>
        <p:spPr>
          <a:xfrm>
            <a:off x="1028700" y="933450"/>
            <a:ext cx="5990917" cy="748030"/>
          </a:xfrm>
          <a:prstGeom prst="rect">
            <a:avLst/>
          </a:prstGeom>
        </p:spPr>
        <p:txBody>
          <a:bodyPr lIns="0" tIns="0" rIns="0" bIns="0" rtlCol="0" anchor="t">
            <a:spAutoFit/>
          </a:bodyPr>
          <a:lstStyle/>
          <a:p>
            <a:pPr>
              <a:lnSpc>
                <a:spcPts val="6019"/>
              </a:lnSpc>
            </a:pPr>
            <a:r>
              <a:rPr lang="en-US" sz="4299">
                <a:solidFill>
                  <a:srgbClr val="FFFFFF"/>
                </a:solidFill>
                <a:latin typeface="TT Supermolot Condensed Bold"/>
              </a:rPr>
              <a:t>Jumlah Fitur dan Label</a:t>
            </a:r>
          </a:p>
        </p:txBody>
      </p:sp>
      <p:sp>
        <p:nvSpPr>
          <p:cNvPr id="7" name="TextBox 7"/>
          <p:cNvSpPr txBox="1"/>
          <p:nvPr/>
        </p:nvSpPr>
        <p:spPr>
          <a:xfrm>
            <a:off x="1028700" y="2157260"/>
            <a:ext cx="7178419" cy="5970737"/>
          </a:xfrm>
          <a:prstGeom prst="rect">
            <a:avLst/>
          </a:prstGeom>
        </p:spPr>
        <p:txBody>
          <a:bodyPr lIns="0" tIns="0" rIns="0" bIns="0" rtlCol="0" anchor="t">
            <a:spAutoFit/>
          </a:bodyPr>
          <a:lstStyle/>
          <a:p>
            <a:pPr algn="just">
              <a:lnSpc>
                <a:spcPts val="3939"/>
              </a:lnSpc>
            </a:pPr>
            <a:r>
              <a:rPr lang="en-US" sz="2813" dirty="0" err="1">
                <a:solidFill>
                  <a:srgbClr val="FFFFFF"/>
                </a:solidFill>
                <a:latin typeface="TT Supermolot Neue Condensed"/>
              </a:rPr>
              <a:t>Jumlah</a:t>
            </a:r>
            <a:r>
              <a:rPr lang="en-US" sz="2813" dirty="0">
                <a:solidFill>
                  <a:srgbClr val="FFFFFF"/>
                </a:solidFill>
                <a:latin typeface="TT Supermolot Neue Condensed"/>
              </a:rPr>
              <a:t> </a:t>
            </a:r>
            <a:r>
              <a:rPr lang="en-US" sz="2813" dirty="0" err="1">
                <a:solidFill>
                  <a:srgbClr val="FFFFFF"/>
                </a:solidFill>
                <a:latin typeface="TT Supermolot Neue Condensed"/>
              </a:rPr>
              <a:t>fitur</a:t>
            </a:r>
            <a:r>
              <a:rPr lang="en-US" sz="2813" dirty="0">
                <a:solidFill>
                  <a:srgbClr val="FFFFFF"/>
                </a:solidFill>
                <a:latin typeface="TT Supermolot Neue Condensed"/>
              </a:rPr>
              <a:t> </a:t>
            </a:r>
            <a:r>
              <a:rPr lang="en-US" sz="2813" dirty="0" err="1">
                <a:solidFill>
                  <a:srgbClr val="FFFFFF"/>
                </a:solidFill>
                <a:latin typeface="TT Supermolot Neue Condensed"/>
              </a:rPr>
              <a:t>dalam</a:t>
            </a:r>
            <a:r>
              <a:rPr lang="en-US" sz="2813" dirty="0">
                <a:solidFill>
                  <a:srgbClr val="FFFFFF"/>
                </a:solidFill>
                <a:latin typeface="TT Supermolot Neue Condensed"/>
              </a:rPr>
              <a:t> dataset </a:t>
            </a:r>
            <a:r>
              <a:rPr lang="en-US" sz="2813" dirty="0" err="1">
                <a:solidFill>
                  <a:srgbClr val="FFFFFF"/>
                </a:solidFill>
                <a:latin typeface="TT Supermolot Neue Condensed"/>
              </a:rPr>
              <a:t>untuk</a:t>
            </a:r>
            <a:r>
              <a:rPr lang="en-US" sz="2813" dirty="0">
                <a:solidFill>
                  <a:srgbClr val="FFFFFF"/>
                </a:solidFill>
                <a:latin typeface="TT Supermolot Neue Condensed"/>
              </a:rPr>
              <a:t> </a:t>
            </a:r>
            <a:r>
              <a:rPr lang="en-US" sz="2813" dirty="0" err="1">
                <a:solidFill>
                  <a:srgbClr val="FFFFFF"/>
                </a:solidFill>
                <a:latin typeface="TT Supermolot Neue Condensed"/>
              </a:rPr>
              <a:t>setiap</a:t>
            </a:r>
            <a:r>
              <a:rPr lang="en-US" sz="2813" dirty="0">
                <a:solidFill>
                  <a:srgbClr val="FFFFFF"/>
                </a:solidFill>
                <a:latin typeface="TT Supermolot Neue Condensed"/>
              </a:rPr>
              <a:t> input yang </a:t>
            </a:r>
            <a:r>
              <a:rPr lang="en-US" sz="2813" dirty="0" err="1">
                <a:solidFill>
                  <a:srgbClr val="FFFFFF"/>
                </a:solidFill>
                <a:latin typeface="TT Supermolot Neue Condensed"/>
              </a:rPr>
              <a:t>diterima</a:t>
            </a:r>
            <a:r>
              <a:rPr lang="en-US" sz="2813" dirty="0">
                <a:solidFill>
                  <a:srgbClr val="FFFFFF"/>
                </a:solidFill>
                <a:latin typeface="TT Supermolot Neue Condensed"/>
              </a:rPr>
              <a:t> </a:t>
            </a:r>
            <a:r>
              <a:rPr lang="en-US" sz="2813" dirty="0" err="1">
                <a:solidFill>
                  <a:srgbClr val="FFFFFF"/>
                </a:solidFill>
                <a:latin typeface="TT Supermolot Neue Condensed"/>
              </a:rPr>
              <a:t>adalah</a:t>
            </a:r>
            <a:r>
              <a:rPr lang="en-US" sz="2813" dirty="0">
                <a:solidFill>
                  <a:srgbClr val="FFFFFF"/>
                </a:solidFill>
                <a:latin typeface="TT Supermolot Neue Condensed"/>
              </a:rPr>
              <a:t> 250 </a:t>
            </a:r>
            <a:r>
              <a:rPr lang="en-US" sz="2813" dirty="0" err="1">
                <a:solidFill>
                  <a:srgbClr val="FFFFFF"/>
                </a:solidFill>
                <a:latin typeface="TT Supermolot Neue Condensed"/>
              </a:rPr>
              <a:t>dengan</a:t>
            </a:r>
            <a:r>
              <a:rPr lang="en-US" sz="2813" dirty="0">
                <a:solidFill>
                  <a:srgbClr val="FFFFFF"/>
                </a:solidFill>
                <a:latin typeface="TT Supermolot Neue Condensed"/>
              </a:rPr>
              <a:t> </a:t>
            </a:r>
            <a:r>
              <a:rPr lang="en-US" sz="2813" dirty="0" err="1">
                <a:solidFill>
                  <a:srgbClr val="FFFFFF"/>
                </a:solidFill>
                <a:latin typeface="TT Supermolot Neue Condensed"/>
              </a:rPr>
              <a:t>ukuran</a:t>
            </a:r>
            <a:r>
              <a:rPr lang="en-US" sz="2813" dirty="0">
                <a:solidFill>
                  <a:srgbClr val="FFFFFF"/>
                </a:solidFill>
                <a:latin typeface="TT Supermolot Neue Condensed"/>
              </a:rPr>
              <a:t> input </a:t>
            </a:r>
            <a:r>
              <a:rPr lang="en-US" sz="2813" dirty="0" err="1">
                <a:solidFill>
                  <a:srgbClr val="FFFFFF"/>
                </a:solidFill>
                <a:latin typeface="TT Supermolot Neue Condensed"/>
              </a:rPr>
              <a:t>kosa</a:t>
            </a:r>
            <a:r>
              <a:rPr lang="en-US" sz="2813" dirty="0">
                <a:solidFill>
                  <a:srgbClr val="FFFFFF"/>
                </a:solidFill>
                <a:latin typeface="TT Supermolot Neue Condensed"/>
              </a:rPr>
              <a:t> kata </a:t>
            </a:r>
            <a:r>
              <a:rPr lang="en-US" sz="2813" dirty="0" err="1">
                <a:solidFill>
                  <a:srgbClr val="FFFFFF"/>
                </a:solidFill>
                <a:latin typeface="TT Supermolot Neue Condensed"/>
              </a:rPr>
              <a:t>sebesar</a:t>
            </a:r>
            <a:r>
              <a:rPr lang="en-US" sz="2813" dirty="0">
                <a:solidFill>
                  <a:srgbClr val="FFFFFF"/>
                </a:solidFill>
                <a:latin typeface="TT Supermolot Neue Condensed"/>
              </a:rPr>
              <a:t> 20.000. </a:t>
            </a:r>
          </a:p>
          <a:p>
            <a:pPr algn="just">
              <a:lnSpc>
                <a:spcPts val="3939"/>
              </a:lnSpc>
            </a:pPr>
            <a:r>
              <a:rPr lang="en-US" sz="2813" dirty="0" err="1">
                <a:solidFill>
                  <a:srgbClr val="FFFFFF"/>
                </a:solidFill>
                <a:latin typeface="TT Supermolot Neue Condensed"/>
              </a:rPr>
              <a:t>Untuk</a:t>
            </a:r>
            <a:r>
              <a:rPr lang="en-US" sz="2813" dirty="0">
                <a:solidFill>
                  <a:srgbClr val="FFFFFF"/>
                </a:solidFill>
                <a:latin typeface="TT Supermolot Neue Condensed"/>
              </a:rPr>
              <a:t> label yang </a:t>
            </a:r>
            <a:r>
              <a:rPr lang="en-US" sz="2813" dirty="0" err="1">
                <a:solidFill>
                  <a:srgbClr val="FFFFFF"/>
                </a:solidFill>
                <a:latin typeface="TT Supermolot Neue Condensed"/>
              </a:rPr>
              <a:t>digunakan</a:t>
            </a:r>
            <a:r>
              <a:rPr lang="en-US" sz="2813" dirty="0">
                <a:solidFill>
                  <a:srgbClr val="FFFFFF"/>
                </a:solidFill>
                <a:latin typeface="TT Supermolot Neue Condensed"/>
              </a:rPr>
              <a:t> </a:t>
            </a:r>
            <a:r>
              <a:rPr lang="en-US" sz="2813" dirty="0" err="1">
                <a:solidFill>
                  <a:srgbClr val="FFFFFF"/>
                </a:solidFill>
                <a:latin typeface="TT Supermolot Neue Condensed"/>
              </a:rPr>
              <a:t>merupakan</a:t>
            </a:r>
            <a:r>
              <a:rPr lang="en-US" sz="2813" dirty="0">
                <a:solidFill>
                  <a:srgbClr val="FFFFFF"/>
                </a:solidFill>
                <a:latin typeface="TT Supermolot Neue Condensed"/>
              </a:rPr>
              <a:t> </a:t>
            </a:r>
            <a:r>
              <a:rPr lang="en-US" sz="2813" dirty="0" err="1">
                <a:solidFill>
                  <a:srgbClr val="FFFFFF"/>
                </a:solidFill>
                <a:latin typeface="TT Supermolot Neue Condensed"/>
              </a:rPr>
              <a:t>jenis</a:t>
            </a:r>
            <a:r>
              <a:rPr lang="en-US" sz="2813" dirty="0">
                <a:solidFill>
                  <a:srgbClr val="FFFFFF"/>
                </a:solidFill>
                <a:latin typeface="TT Supermolot Neue Condensed"/>
              </a:rPr>
              <a:t> </a:t>
            </a:r>
            <a:r>
              <a:rPr lang="en-US" sz="2813" dirty="0" err="1">
                <a:solidFill>
                  <a:srgbClr val="FFFFFF"/>
                </a:solidFill>
                <a:latin typeface="TT Supermolot Neue Condensed"/>
              </a:rPr>
              <a:t>kanker</a:t>
            </a:r>
            <a:r>
              <a:rPr lang="en-US" sz="2813" dirty="0">
                <a:solidFill>
                  <a:srgbClr val="FFFFFF"/>
                </a:solidFill>
                <a:latin typeface="TT Supermolot Neue Condensed"/>
              </a:rPr>
              <a:t>, </a:t>
            </a:r>
            <a:r>
              <a:rPr lang="en-US" sz="2813" dirty="0" err="1">
                <a:solidFill>
                  <a:srgbClr val="FFFFFF"/>
                </a:solidFill>
                <a:latin typeface="TT Supermolot Neue Condensed"/>
              </a:rPr>
              <a:t>berarti</a:t>
            </a:r>
            <a:r>
              <a:rPr lang="en-US" sz="2813" dirty="0">
                <a:solidFill>
                  <a:srgbClr val="FFFFFF"/>
                </a:solidFill>
                <a:latin typeface="TT Supermolot Neue Condensed"/>
              </a:rPr>
              <a:t> </a:t>
            </a:r>
            <a:r>
              <a:rPr lang="en-US" sz="2813" dirty="0" err="1">
                <a:solidFill>
                  <a:srgbClr val="FFFFFF"/>
                </a:solidFill>
                <a:latin typeface="TT Supermolot Neue Condensed"/>
              </a:rPr>
              <a:t>disini</a:t>
            </a:r>
            <a:r>
              <a:rPr lang="en-US" sz="2813" dirty="0">
                <a:solidFill>
                  <a:srgbClr val="FFFFFF"/>
                </a:solidFill>
                <a:latin typeface="TT Supermolot Neue Condensed"/>
              </a:rPr>
              <a:t> </a:t>
            </a:r>
            <a:r>
              <a:rPr lang="en-US" sz="2813" dirty="0" err="1">
                <a:solidFill>
                  <a:srgbClr val="FFFFFF"/>
                </a:solidFill>
                <a:latin typeface="TT Supermolot Neue Condensed"/>
              </a:rPr>
              <a:t>ada</a:t>
            </a:r>
            <a:r>
              <a:rPr lang="en-US" sz="2813" dirty="0">
                <a:solidFill>
                  <a:srgbClr val="FFFFFF"/>
                </a:solidFill>
                <a:latin typeface="TT Supermolot Neue Condensed"/>
              </a:rPr>
              <a:t> 3 label yang </a:t>
            </a:r>
            <a:r>
              <a:rPr lang="en-US" sz="2813" dirty="0" err="1">
                <a:solidFill>
                  <a:srgbClr val="FFFFFF"/>
                </a:solidFill>
                <a:latin typeface="TT Supermolot Neue Condensed"/>
              </a:rPr>
              <a:t>dipakai</a:t>
            </a:r>
            <a:r>
              <a:rPr lang="en-US" sz="2813" dirty="0">
                <a:solidFill>
                  <a:srgbClr val="FFFFFF"/>
                </a:solidFill>
                <a:latin typeface="TT Supermolot Neue Condensed"/>
              </a:rPr>
              <a:t>, </a:t>
            </a:r>
            <a:r>
              <a:rPr lang="en-US" sz="2813" dirty="0" err="1">
                <a:solidFill>
                  <a:srgbClr val="FFFFFF"/>
                </a:solidFill>
                <a:latin typeface="TT Supermolot Neue Condensed"/>
              </a:rPr>
              <a:t>yaitu</a:t>
            </a:r>
            <a:r>
              <a:rPr lang="en-US" sz="2813" dirty="0">
                <a:solidFill>
                  <a:srgbClr val="FFFFFF"/>
                </a:solidFill>
                <a:latin typeface="TT Supermolot Neue Condensed"/>
              </a:rPr>
              <a:t>: </a:t>
            </a:r>
            <a:r>
              <a:rPr lang="en-US" sz="2813" dirty="0" err="1">
                <a:solidFill>
                  <a:srgbClr val="FFFFFF"/>
                </a:solidFill>
                <a:latin typeface="TT Supermolot Neue Condensed"/>
              </a:rPr>
              <a:t>Tyroid</a:t>
            </a:r>
            <a:r>
              <a:rPr lang="en-US" sz="2813" dirty="0">
                <a:solidFill>
                  <a:srgbClr val="FFFFFF"/>
                </a:solidFill>
                <a:latin typeface="TT Supermolot Neue Condensed"/>
              </a:rPr>
              <a:t> cancer, Lung cancer, dan Colon cancer</a:t>
            </a:r>
          </a:p>
          <a:p>
            <a:pPr algn="just">
              <a:lnSpc>
                <a:spcPts val="3939"/>
              </a:lnSpc>
            </a:pPr>
            <a:endParaRPr lang="en-US" sz="2813" dirty="0">
              <a:solidFill>
                <a:srgbClr val="FFFFFF"/>
              </a:solidFill>
              <a:latin typeface="TT Supermolot Neue Condensed"/>
            </a:endParaRPr>
          </a:p>
          <a:p>
            <a:pPr algn="just">
              <a:lnSpc>
                <a:spcPts val="3939"/>
              </a:lnSpc>
            </a:pPr>
            <a:r>
              <a:rPr lang="en-US" sz="2813" dirty="0">
                <a:solidFill>
                  <a:srgbClr val="FFFFFF"/>
                </a:solidFill>
                <a:latin typeface="TT Supermolot Neue Condensed"/>
              </a:rPr>
              <a:t>Hyperparameter:</a:t>
            </a:r>
          </a:p>
          <a:p>
            <a:pPr algn="just">
              <a:lnSpc>
                <a:spcPts val="3939"/>
              </a:lnSpc>
            </a:pPr>
            <a:r>
              <a:rPr lang="en-US" sz="2813" dirty="0" err="1">
                <a:solidFill>
                  <a:srgbClr val="FFFFFF"/>
                </a:solidFill>
                <a:latin typeface="TT Supermolot Neue Condensed"/>
              </a:rPr>
              <a:t>input_dim</a:t>
            </a:r>
            <a:r>
              <a:rPr lang="en-US" sz="2813" dirty="0">
                <a:solidFill>
                  <a:srgbClr val="FFFFFF"/>
                </a:solidFill>
                <a:latin typeface="TT Supermolot Neue Condensed"/>
              </a:rPr>
              <a:t> = 20.000 dan </a:t>
            </a:r>
            <a:r>
              <a:rPr lang="en-US" sz="2813" dirty="0" err="1">
                <a:solidFill>
                  <a:srgbClr val="FFFFFF"/>
                </a:solidFill>
                <a:latin typeface="TT Supermolot Neue Condensed"/>
              </a:rPr>
              <a:t>input_length</a:t>
            </a:r>
            <a:r>
              <a:rPr lang="en-US" sz="2813" dirty="0">
                <a:solidFill>
                  <a:srgbClr val="FFFFFF"/>
                </a:solidFill>
                <a:latin typeface="TT Supermolot Neue Condensed"/>
              </a:rPr>
              <a:t>=250</a:t>
            </a:r>
          </a:p>
          <a:p>
            <a:pPr algn="just">
              <a:lnSpc>
                <a:spcPts val="3939"/>
              </a:lnSpc>
            </a:pPr>
            <a:endParaRPr lang="en-US" sz="2813" dirty="0">
              <a:solidFill>
                <a:srgbClr val="FFFFFF"/>
              </a:solidFill>
              <a:latin typeface="TT Supermolot Neue Condensed"/>
            </a:endParaRPr>
          </a:p>
          <a:p>
            <a:pPr algn="just">
              <a:lnSpc>
                <a:spcPts val="3939"/>
              </a:lnSpc>
              <a:spcBef>
                <a:spcPct val="0"/>
              </a:spcBef>
            </a:pPr>
            <a:r>
              <a:rPr lang="en-US" sz="2813" dirty="0" err="1">
                <a:solidFill>
                  <a:srgbClr val="FFFFFF"/>
                </a:solidFill>
                <a:latin typeface="TT Supermolot Neue Condensed"/>
              </a:rPr>
              <a:t>input_dim</a:t>
            </a:r>
            <a:r>
              <a:rPr lang="en-US" sz="2813" dirty="0">
                <a:solidFill>
                  <a:srgbClr val="FFFFFF"/>
                </a:solidFill>
                <a:latin typeface="TT Supermolot Neue Condensed"/>
              </a:rPr>
              <a:t> </a:t>
            </a:r>
            <a:r>
              <a:rPr lang="en-US" sz="2813" dirty="0" err="1">
                <a:solidFill>
                  <a:srgbClr val="FFFFFF"/>
                </a:solidFill>
                <a:latin typeface="TT Supermolot Neue Condensed"/>
              </a:rPr>
              <a:t>mewakili</a:t>
            </a:r>
            <a:r>
              <a:rPr lang="en-US" sz="2813" dirty="0">
                <a:solidFill>
                  <a:srgbClr val="FFFFFF"/>
                </a:solidFill>
                <a:latin typeface="TT Supermolot Neue Condensed"/>
              </a:rPr>
              <a:t> </a:t>
            </a:r>
            <a:r>
              <a:rPr lang="en-US" sz="2813" dirty="0" err="1">
                <a:solidFill>
                  <a:srgbClr val="FFFFFF"/>
                </a:solidFill>
                <a:latin typeface="TT Supermolot Neue Condensed"/>
              </a:rPr>
              <a:t>ukuran</a:t>
            </a:r>
            <a:r>
              <a:rPr lang="en-US" sz="2813" dirty="0">
                <a:solidFill>
                  <a:srgbClr val="FFFFFF"/>
                </a:solidFill>
                <a:latin typeface="TT Supermolot Neue Condensed"/>
              </a:rPr>
              <a:t> </a:t>
            </a:r>
            <a:r>
              <a:rPr lang="en-US" sz="2813" dirty="0" err="1">
                <a:solidFill>
                  <a:srgbClr val="FFFFFF"/>
                </a:solidFill>
                <a:latin typeface="TT Supermolot Neue Condensed"/>
              </a:rPr>
              <a:t>kosakata</a:t>
            </a:r>
            <a:r>
              <a:rPr lang="en-US" sz="2813" dirty="0">
                <a:solidFill>
                  <a:srgbClr val="FFFFFF"/>
                </a:solidFill>
                <a:latin typeface="TT Supermolot Neue Condensed"/>
              </a:rPr>
              <a:t> dan </a:t>
            </a:r>
            <a:r>
              <a:rPr lang="en-US" sz="2813" dirty="0" err="1">
                <a:solidFill>
                  <a:srgbClr val="FFFFFF"/>
                </a:solidFill>
                <a:latin typeface="TT Supermolot Neue Condensed"/>
              </a:rPr>
              <a:t>input_lenght</a:t>
            </a:r>
            <a:r>
              <a:rPr lang="en-US" sz="2813" dirty="0">
                <a:solidFill>
                  <a:srgbClr val="FFFFFF"/>
                </a:solidFill>
                <a:latin typeface="TT Supermolot Neue Condensed"/>
              </a:rPr>
              <a:t> </a:t>
            </a:r>
            <a:r>
              <a:rPr lang="en-US" sz="2813" dirty="0" err="1">
                <a:solidFill>
                  <a:srgbClr val="FFFFFF"/>
                </a:solidFill>
                <a:latin typeface="TT Supermolot Neue Condensed"/>
              </a:rPr>
              <a:t>mewakili</a:t>
            </a:r>
            <a:r>
              <a:rPr lang="en-US" sz="2813" dirty="0">
                <a:solidFill>
                  <a:srgbClr val="FFFFFF"/>
                </a:solidFill>
                <a:latin typeface="TT Supermolot Neue Condensed"/>
              </a:rPr>
              <a:t> </a:t>
            </a:r>
            <a:r>
              <a:rPr lang="en-US" sz="2813" dirty="0" err="1">
                <a:solidFill>
                  <a:srgbClr val="FFFFFF"/>
                </a:solidFill>
                <a:latin typeface="TT Supermolot Neue Condensed"/>
              </a:rPr>
              <a:t>panjang</a:t>
            </a:r>
            <a:r>
              <a:rPr lang="en-US" sz="2813" dirty="0">
                <a:solidFill>
                  <a:srgbClr val="FFFFFF"/>
                </a:solidFill>
                <a:latin typeface="TT Supermolot Neue Condensed"/>
              </a:rPr>
              <a:t> </a:t>
            </a:r>
            <a:r>
              <a:rPr lang="en-US" sz="2813" dirty="0" err="1">
                <a:solidFill>
                  <a:srgbClr val="FFFFFF"/>
                </a:solidFill>
                <a:latin typeface="TT Supermolot Neue Condensed"/>
              </a:rPr>
              <a:t>urutan</a:t>
            </a:r>
            <a:r>
              <a:rPr lang="en-US" sz="2813" dirty="0">
                <a:solidFill>
                  <a:srgbClr val="FFFFFF"/>
                </a:solidFill>
                <a:latin typeface="TT Supermolot Neue Condensed"/>
              </a:rPr>
              <a:t> input</a:t>
            </a:r>
          </a:p>
        </p:txBody>
      </p:sp>
      <p:sp>
        <p:nvSpPr>
          <p:cNvPr id="8" name="Freeform 8"/>
          <p:cNvSpPr/>
          <p:nvPr/>
        </p:nvSpPr>
        <p:spPr>
          <a:xfrm>
            <a:off x="1289986" y="9461132"/>
            <a:ext cx="2655293" cy="391656"/>
          </a:xfrm>
          <a:custGeom>
            <a:avLst/>
            <a:gdLst/>
            <a:ahLst/>
            <a:cxnLst/>
            <a:rect l="l" t="t" r="r" b="b"/>
            <a:pathLst>
              <a:path w="2655293" h="391656">
                <a:moveTo>
                  <a:pt x="0" y="0"/>
                </a:moveTo>
                <a:lnTo>
                  <a:pt x="2655294" y="0"/>
                </a:lnTo>
                <a:lnTo>
                  <a:pt x="2655294" y="391656"/>
                </a:lnTo>
                <a:lnTo>
                  <a:pt x="0" y="3916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9144000" y="811350"/>
            <a:ext cx="2947118" cy="434700"/>
          </a:xfrm>
          <a:custGeom>
            <a:avLst/>
            <a:gdLst/>
            <a:ahLst/>
            <a:cxnLst/>
            <a:rect l="l" t="t" r="r" b="b"/>
            <a:pathLst>
              <a:path w="2947118" h="434700">
                <a:moveTo>
                  <a:pt x="0" y="0"/>
                </a:moveTo>
                <a:lnTo>
                  <a:pt x="2947118" y="0"/>
                </a:lnTo>
                <a:lnTo>
                  <a:pt x="2947118" y="434700"/>
                </a:lnTo>
                <a:lnTo>
                  <a:pt x="0" y="4347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42432" t="-10076" r="-5167" b="-64748"/>
            </a:stretch>
          </a:blipFill>
        </p:spPr>
      </p:sp>
      <p:grpSp>
        <p:nvGrpSpPr>
          <p:cNvPr id="3" name="Group 3"/>
          <p:cNvGrpSpPr>
            <a:grpSpLocks noChangeAspect="1"/>
          </p:cNvGrpSpPr>
          <p:nvPr/>
        </p:nvGrpSpPr>
        <p:grpSpPr>
          <a:xfrm>
            <a:off x="8379568" y="-3816829"/>
            <a:ext cx="12968247" cy="16987860"/>
            <a:chOff x="0" y="0"/>
            <a:chExt cx="4846320" cy="6348476"/>
          </a:xfrm>
        </p:grpSpPr>
        <p:sp>
          <p:nvSpPr>
            <p:cNvPr id="4" name="Freeform 4"/>
            <p:cNvSpPr/>
            <p:nvPr/>
          </p:nvSpPr>
          <p:spPr>
            <a:xfrm>
              <a:off x="4826" y="4826"/>
              <a:ext cx="4836668" cy="6338824"/>
            </a:xfrm>
            <a:custGeom>
              <a:avLst/>
              <a:gdLst/>
              <a:ahLst/>
              <a:cxnLst/>
              <a:rect l="l" t="t" r="r" b="b"/>
              <a:pathLst>
                <a:path w="4836668" h="6338824">
                  <a:moveTo>
                    <a:pt x="3744214" y="2598801"/>
                  </a:moveTo>
                  <a:lnTo>
                    <a:pt x="3744214" y="1096645"/>
                  </a:lnTo>
                  <a:lnTo>
                    <a:pt x="2647569" y="0"/>
                  </a:lnTo>
                  <a:lnTo>
                    <a:pt x="1096645" y="0"/>
                  </a:lnTo>
                  <a:lnTo>
                    <a:pt x="0" y="1096645"/>
                  </a:lnTo>
                  <a:lnTo>
                    <a:pt x="0" y="2647569"/>
                  </a:lnTo>
                  <a:lnTo>
                    <a:pt x="1092454" y="3740023"/>
                  </a:lnTo>
                  <a:lnTo>
                    <a:pt x="1092454" y="5242179"/>
                  </a:lnTo>
                  <a:lnTo>
                    <a:pt x="2189099" y="6338824"/>
                  </a:lnTo>
                  <a:lnTo>
                    <a:pt x="3740023" y="6338824"/>
                  </a:lnTo>
                  <a:lnTo>
                    <a:pt x="4836668" y="5242179"/>
                  </a:lnTo>
                  <a:lnTo>
                    <a:pt x="4836668" y="3691255"/>
                  </a:lnTo>
                  <a:close/>
                </a:path>
              </a:pathLst>
            </a:custGeom>
            <a:blipFill>
              <a:blip r:embed="rId3"/>
              <a:stretch>
                <a:fillRect l="-48354" r="-48354"/>
              </a:stretch>
            </a:blipFill>
          </p:spPr>
        </p:sp>
        <p:sp>
          <p:nvSpPr>
            <p:cNvPr id="5" name="Freeform 5"/>
            <p:cNvSpPr/>
            <p:nvPr/>
          </p:nvSpPr>
          <p:spPr>
            <a:xfrm>
              <a:off x="0" y="0"/>
              <a:ext cx="4846193" cy="6348476"/>
            </a:xfrm>
            <a:custGeom>
              <a:avLst/>
              <a:gdLst/>
              <a:ahLst/>
              <a:cxnLst/>
              <a:rect l="l" t="t" r="r" b="b"/>
              <a:pathLst>
                <a:path w="4846193" h="6348476">
                  <a:moveTo>
                    <a:pt x="3746881" y="6348476"/>
                  </a:moveTo>
                  <a:lnTo>
                    <a:pt x="2191893" y="6348476"/>
                  </a:lnTo>
                  <a:lnTo>
                    <a:pt x="1092454" y="5248910"/>
                  </a:lnTo>
                  <a:lnTo>
                    <a:pt x="1092454" y="3746881"/>
                  </a:lnTo>
                  <a:lnTo>
                    <a:pt x="0" y="2654427"/>
                  </a:lnTo>
                  <a:lnTo>
                    <a:pt x="0" y="1099439"/>
                  </a:lnTo>
                  <a:lnTo>
                    <a:pt x="1099439" y="0"/>
                  </a:lnTo>
                  <a:lnTo>
                    <a:pt x="2654300" y="0"/>
                  </a:lnTo>
                  <a:lnTo>
                    <a:pt x="3753739" y="1099439"/>
                  </a:lnTo>
                  <a:lnTo>
                    <a:pt x="3753739" y="2601595"/>
                  </a:lnTo>
                  <a:lnTo>
                    <a:pt x="4846193" y="3694049"/>
                  </a:lnTo>
                  <a:lnTo>
                    <a:pt x="4846193" y="5248910"/>
                  </a:lnTo>
                  <a:lnTo>
                    <a:pt x="3746881" y="6348476"/>
                  </a:lnTo>
                  <a:close/>
                  <a:moveTo>
                    <a:pt x="2195957" y="6338824"/>
                  </a:moveTo>
                  <a:lnTo>
                    <a:pt x="3742944" y="6338824"/>
                  </a:lnTo>
                  <a:lnTo>
                    <a:pt x="4836795" y="5244973"/>
                  </a:lnTo>
                  <a:lnTo>
                    <a:pt x="4836795" y="3697986"/>
                  </a:lnTo>
                  <a:lnTo>
                    <a:pt x="3744341" y="2605532"/>
                  </a:lnTo>
                  <a:lnTo>
                    <a:pt x="3744341" y="1103503"/>
                  </a:lnTo>
                  <a:lnTo>
                    <a:pt x="2650363" y="9525"/>
                  </a:lnTo>
                  <a:lnTo>
                    <a:pt x="1103503" y="9525"/>
                  </a:lnTo>
                  <a:lnTo>
                    <a:pt x="9525" y="1103503"/>
                  </a:lnTo>
                  <a:lnTo>
                    <a:pt x="9525" y="2650490"/>
                  </a:lnTo>
                  <a:lnTo>
                    <a:pt x="1101979" y="3742944"/>
                  </a:lnTo>
                  <a:lnTo>
                    <a:pt x="1101979" y="5245100"/>
                  </a:lnTo>
                  <a:lnTo>
                    <a:pt x="2195957" y="6338824"/>
                  </a:lnTo>
                  <a:close/>
                </a:path>
              </a:pathLst>
            </a:custGeom>
            <a:solidFill>
              <a:srgbClr val="004AAD"/>
            </a:solidFill>
          </p:spPr>
        </p:sp>
      </p:grpSp>
      <p:sp>
        <p:nvSpPr>
          <p:cNvPr id="6" name="TextBox 6"/>
          <p:cNvSpPr txBox="1"/>
          <p:nvPr/>
        </p:nvSpPr>
        <p:spPr>
          <a:xfrm>
            <a:off x="340430" y="79355"/>
            <a:ext cx="6297207" cy="748030"/>
          </a:xfrm>
          <a:prstGeom prst="rect">
            <a:avLst/>
          </a:prstGeom>
        </p:spPr>
        <p:txBody>
          <a:bodyPr lIns="0" tIns="0" rIns="0" bIns="0" rtlCol="0" anchor="t">
            <a:spAutoFit/>
          </a:bodyPr>
          <a:lstStyle/>
          <a:p>
            <a:pPr>
              <a:lnSpc>
                <a:spcPts val="6019"/>
              </a:lnSpc>
            </a:pPr>
            <a:r>
              <a:rPr lang="en-US" sz="4299">
                <a:solidFill>
                  <a:srgbClr val="FFFFFF"/>
                </a:solidFill>
                <a:latin typeface="TT Supermolot Condensed Bold"/>
              </a:rPr>
              <a:t>Jenis Jaringan Saraf Tiruan</a:t>
            </a:r>
          </a:p>
        </p:txBody>
      </p:sp>
      <p:sp>
        <p:nvSpPr>
          <p:cNvPr id="7" name="TextBox 7"/>
          <p:cNvSpPr txBox="1"/>
          <p:nvPr/>
        </p:nvSpPr>
        <p:spPr>
          <a:xfrm>
            <a:off x="340430" y="971550"/>
            <a:ext cx="7811582" cy="3948080"/>
          </a:xfrm>
          <a:prstGeom prst="rect">
            <a:avLst/>
          </a:prstGeom>
        </p:spPr>
        <p:txBody>
          <a:bodyPr lIns="0" tIns="0" rIns="0" bIns="0" rtlCol="0" anchor="t">
            <a:spAutoFit/>
          </a:bodyPr>
          <a:lstStyle/>
          <a:p>
            <a:pPr algn="just">
              <a:lnSpc>
                <a:spcPts val="3939"/>
              </a:lnSpc>
              <a:spcBef>
                <a:spcPct val="0"/>
              </a:spcBef>
            </a:pPr>
            <a:r>
              <a:rPr lang="en-US" sz="2813" dirty="0">
                <a:solidFill>
                  <a:srgbClr val="FFFFFF"/>
                </a:solidFill>
                <a:latin typeface="TT Supermolot Neue Condensed"/>
              </a:rPr>
              <a:t>Model </a:t>
            </a:r>
            <a:r>
              <a:rPr lang="en-US" sz="2813" dirty="0" err="1">
                <a:solidFill>
                  <a:srgbClr val="FFFFFF"/>
                </a:solidFill>
                <a:latin typeface="TT Supermolot Neue Condensed"/>
              </a:rPr>
              <a:t>ini</a:t>
            </a:r>
            <a:r>
              <a:rPr lang="en-US" sz="2813" dirty="0">
                <a:solidFill>
                  <a:srgbClr val="FFFFFF"/>
                </a:solidFill>
                <a:latin typeface="TT Supermolot Neue Condensed"/>
              </a:rPr>
              <a:t> </a:t>
            </a:r>
            <a:r>
              <a:rPr lang="en-US" sz="2813" dirty="0" err="1">
                <a:solidFill>
                  <a:srgbClr val="FFFFFF"/>
                </a:solidFill>
                <a:latin typeface="TT Supermolot Neue Condensed"/>
              </a:rPr>
              <a:t>merupakan</a:t>
            </a:r>
            <a:r>
              <a:rPr lang="en-US" sz="2813" dirty="0">
                <a:solidFill>
                  <a:srgbClr val="FFFFFF"/>
                </a:solidFill>
                <a:latin typeface="TT Supermolot Neue Condensed"/>
              </a:rPr>
              <a:t> </a:t>
            </a:r>
            <a:r>
              <a:rPr lang="en-US" sz="2813" dirty="0" err="1">
                <a:solidFill>
                  <a:srgbClr val="FFFFFF"/>
                </a:solidFill>
                <a:latin typeface="TT Supermolot Neue Condensed"/>
              </a:rPr>
              <a:t>kombinasi</a:t>
            </a:r>
            <a:r>
              <a:rPr lang="en-US" sz="2813" dirty="0">
                <a:solidFill>
                  <a:srgbClr val="FFFFFF"/>
                </a:solidFill>
                <a:latin typeface="TT Supermolot Neue Condensed"/>
              </a:rPr>
              <a:t> </a:t>
            </a:r>
            <a:r>
              <a:rPr lang="en-US" sz="2813" dirty="0" err="1">
                <a:solidFill>
                  <a:srgbClr val="FFFFFF"/>
                </a:solidFill>
                <a:latin typeface="TT Supermolot Neue Condensed"/>
              </a:rPr>
              <a:t>dari</a:t>
            </a:r>
            <a:r>
              <a:rPr lang="en-US" sz="2813" dirty="0">
                <a:solidFill>
                  <a:srgbClr val="FFFFFF"/>
                </a:solidFill>
                <a:latin typeface="TT Supermolot Neue Condensed"/>
              </a:rPr>
              <a:t> Convolutional Neural Networks (CNN) dan Bidirectional Long Term Memory (BLSTM). Model </a:t>
            </a:r>
            <a:r>
              <a:rPr lang="en-US" sz="2813" dirty="0" err="1">
                <a:solidFill>
                  <a:srgbClr val="FFFFFF"/>
                </a:solidFill>
                <a:latin typeface="TT Supermolot Neue Condensed"/>
              </a:rPr>
              <a:t>Sekuensial</a:t>
            </a:r>
            <a:r>
              <a:rPr lang="en-US" sz="2813" dirty="0">
                <a:solidFill>
                  <a:srgbClr val="FFFFFF"/>
                </a:solidFill>
                <a:latin typeface="TT Supermolot Neue Condensed"/>
              </a:rPr>
              <a:t> </a:t>
            </a:r>
            <a:r>
              <a:rPr lang="en-US" sz="2813" dirty="0" err="1">
                <a:solidFill>
                  <a:srgbClr val="FFFFFF"/>
                </a:solidFill>
                <a:latin typeface="TT Supermolot Neue Condensed"/>
              </a:rPr>
              <a:t>dalam</a:t>
            </a:r>
            <a:r>
              <a:rPr lang="en-US" sz="2813" dirty="0">
                <a:solidFill>
                  <a:srgbClr val="FFFFFF"/>
                </a:solidFill>
                <a:latin typeface="TT Supermolot Neue Condensed"/>
              </a:rPr>
              <a:t> </a:t>
            </a:r>
            <a:r>
              <a:rPr lang="en-US" sz="2813" dirty="0" err="1">
                <a:solidFill>
                  <a:srgbClr val="FFFFFF"/>
                </a:solidFill>
                <a:latin typeface="TT Supermolot Neue Condensed"/>
              </a:rPr>
              <a:t>Keras</a:t>
            </a:r>
            <a:r>
              <a:rPr lang="en-US" sz="2813" dirty="0">
                <a:solidFill>
                  <a:srgbClr val="FFFFFF"/>
                </a:solidFill>
                <a:latin typeface="TT Supermolot Neue Condensed"/>
              </a:rPr>
              <a:t> </a:t>
            </a:r>
            <a:r>
              <a:rPr lang="en-US" sz="2813" dirty="0" err="1">
                <a:solidFill>
                  <a:srgbClr val="FFFFFF"/>
                </a:solidFill>
                <a:latin typeface="TT Supermolot Neue Condensed"/>
              </a:rPr>
              <a:t>digunakan</a:t>
            </a:r>
            <a:r>
              <a:rPr lang="en-US" sz="2813" dirty="0">
                <a:solidFill>
                  <a:srgbClr val="FFFFFF"/>
                </a:solidFill>
                <a:latin typeface="TT Supermolot Neue Condensed"/>
              </a:rPr>
              <a:t> </a:t>
            </a:r>
            <a:r>
              <a:rPr lang="en-US" sz="2813" dirty="0" err="1">
                <a:solidFill>
                  <a:srgbClr val="FFFFFF"/>
                </a:solidFill>
                <a:latin typeface="TT Supermolot Neue Condensed"/>
              </a:rPr>
              <a:t>untuk</a:t>
            </a:r>
            <a:r>
              <a:rPr lang="en-US" sz="2813" dirty="0">
                <a:solidFill>
                  <a:srgbClr val="FFFFFF"/>
                </a:solidFill>
                <a:latin typeface="TT Supermolot Neue Condensed"/>
              </a:rPr>
              <a:t> </a:t>
            </a:r>
            <a:r>
              <a:rPr lang="en-US" sz="2813" dirty="0" err="1">
                <a:solidFill>
                  <a:srgbClr val="FFFFFF"/>
                </a:solidFill>
                <a:latin typeface="TT Supermolot Neue Condensed"/>
              </a:rPr>
              <a:t>pemodelan</a:t>
            </a:r>
            <a:r>
              <a:rPr lang="en-US" sz="2813" dirty="0">
                <a:solidFill>
                  <a:srgbClr val="FFFFFF"/>
                </a:solidFill>
                <a:latin typeface="TT Supermolot Neue Condensed"/>
              </a:rPr>
              <a:t> lapis demi lapis, </a:t>
            </a:r>
            <a:r>
              <a:rPr lang="en-US" sz="2813" dirty="0" err="1">
                <a:solidFill>
                  <a:srgbClr val="FFFFFF"/>
                </a:solidFill>
                <a:latin typeface="TT Supermolot Neue Condensed"/>
              </a:rPr>
              <a:t>dimulai</a:t>
            </a:r>
            <a:r>
              <a:rPr lang="en-US" sz="2813" dirty="0">
                <a:solidFill>
                  <a:srgbClr val="FFFFFF"/>
                </a:solidFill>
                <a:latin typeface="TT Supermolot Neue Condensed"/>
              </a:rPr>
              <a:t> </a:t>
            </a:r>
            <a:r>
              <a:rPr lang="en-US" sz="2813" dirty="0" err="1">
                <a:solidFill>
                  <a:srgbClr val="FFFFFF"/>
                </a:solidFill>
                <a:latin typeface="TT Supermolot Neue Condensed"/>
              </a:rPr>
              <a:t>dengan</a:t>
            </a:r>
            <a:r>
              <a:rPr lang="en-US" sz="2813" dirty="0">
                <a:solidFill>
                  <a:srgbClr val="FFFFFF"/>
                </a:solidFill>
                <a:latin typeface="TT Supermolot Neue Condensed"/>
              </a:rPr>
              <a:t> </a:t>
            </a:r>
            <a:r>
              <a:rPr lang="en-US" sz="2813" dirty="0" err="1">
                <a:solidFill>
                  <a:srgbClr val="FFFFFF"/>
                </a:solidFill>
                <a:latin typeface="TT Supermolot Neue Condensed"/>
              </a:rPr>
              <a:t>lapisan</a:t>
            </a:r>
            <a:r>
              <a:rPr lang="en-US" sz="2813" dirty="0">
                <a:solidFill>
                  <a:srgbClr val="FFFFFF"/>
                </a:solidFill>
                <a:latin typeface="TT Supermolot Neue Condensed"/>
              </a:rPr>
              <a:t> Embedding yang </a:t>
            </a:r>
            <a:r>
              <a:rPr lang="en-US" sz="2813" dirty="0" err="1">
                <a:solidFill>
                  <a:srgbClr val="FFFFFF"/>
                </a:solidFill>
                <a:latin typeface="TT Supermolot Neue Condensed"/>
              </a:rPr>
              <a:t>mengubah</a:t>
            </a:r>
            <a:r>
              <a:rPr lang="en-US" sz="2813" dirty="0">
                <a:solidFill>
                  <a:srgbClr val="FFFFFF"/>
                </a:solidFill>
                <a:latin typeface="TT Supermolot Neue Condensed"/>
              </a:rPr>
              <a:t> input </a:t>
            </a:r>
            <a:r>
              <a:rPr lang="en-US" sz="2813" dirty="0" err="1">
                <a:solidFill>
                  <a:srgbClr val="FFFFFF"/>
                </a:solidFill>
                <a:latin typeface="TT Supermolot Neue Condensed"/>
              </a:rPr>
              <a:t>bilangan</a:t>
            </a:r>
            <a:r>
              <a:rPr lang="en-US" sz="2813" dirty="0">
                <a:solidFill>
                  <a:srgbClr val="FFFFFF"/>
                </a:solidFill>
                <a:latin typeface="TT Supermolot Neue Condensed"/>
              </a:rPr>
              <a:t> </a:t>
            </a:r>
            <a:r>
              <a:rPr lang="en-US" sz="2813" dirty="0" err="1">
                <a:solidFill>
                  <a:srgbClr val="FFFFFF"/>
                </a:solidFill>
                <a:latin typeface="TT Supermolot Neue Condensed"/>
              </a:rPr>
              <a:t>bulat</a:t>
            </a:r>
            <a:r>
              <a:rPr lang="en-US" sz="2813" dirty="0">
                <a:solidFill>
                  <a:srgbClr val="FFFFFF"/>
                </a:solidFill>
                <a:latin typeface="TT Supermolot Neue Condensed"/>
              </a:rPr>
              <a:t> </a:t>
            </a:r>
            <a:r>
              <a:rPr lang="en-US" sz="2813" dirty="0" err="1">
                <a:solidFill>
                  <a:srgbClr val="FFFFFF"/>
                </a:solidFill>
                <a:latin typeface="TT Supermolot Neue Condensed"/>
              </a:rPr>
              <a:t>menjadi</a:t>
            </a:r>
            <a:r>
              <a:rPr lang="en-US" sz="2813" dirty="0">
                <a:solidFill>
                  <a:srgbClr val="FFFFFF"/>
                </a:solidFill>
                <a:latin typeface="TT Supermolot Neue Condensed"/>
              </a:rPr>
              <a:t> </a:t>
            </a:r>
            <a:r>
              <a:rPr lang="en-US" sz="2813" dirty="0" err="1">
                <a:solidFill>
                  <a:srgbClr val="FFFFFF"/>
                </a:solidFill>
                <a:latin typeface="TT Supermolot Neue Condensed"/>
              </a:rPr>
              <a:t>vektor</a:t>
            </a:r>
            <a:r>
              <a:rPr lang="en-US" sz="2813" dirty="0">
                <a:solidFill>
                  <a:srgbClr val="FFFFFF"/>
                </a:solidFill>
                <a:latin typeface="TT Supermolot Neue Condensed"/>
              </a:rPr>
              <a:t> </a:t>
            </a:r>
            <a:r>
              <a:rPr lang="en-US" sz="2813" dirty="0" err="1">
                <a:solidFill>
                  <a:srgbClr val="FFFFFF"/>
                </a:solidFill>
                <a:latin typeface="TT Supermolot Neue Condensed"/>
              </a:rPr>
              <a:t>padat</a:t>
            </a:r>
            <a:r>
              <a:rPr lang="en-US" sz="2813" dirty="0">
                <a:solidFill>
                  <a:srgbClr val="FFFFFF"/>
                </a:solidFill>
                <a:latin typeface="TT Supermolot Neue Condensed"/>
              </a:rPr>
              <a:t> </a:t>
            </a:r>
            <a:r>
              <a:rPr lang="en-US" sz="2813" dirty="0" err="1">
                <a:solidFill>
                  <a:srgbClr val="FFFFFF"/>
                </a:solidFill>
                <a:latin typeface="TT Supermolot Neue Condensed"/>
              </a:rPr>
              <a:t>untuk</a:t>
            </a:r>
            <a:r>
              <a:rPr lang="en-US" sz="2813" dirty="0">
                <a:solidFill>
                  <a:srgbClr val="FFFFFF"/>
                </a:solidFill>
                <a:latin typeface="TT Supermolot Neue Condensed"/>
              </a:rPr>
              <a:t> </a:t>
            </a:r>
            <a:r>
              <a:rPr lang="en-US" sz="2813" dirty="0" err="1">
                <a:solidFill>
                  <a:srgbClr val="FFFFFF"/>
                </a:solidFill>
                <a:latin typeface="TT Supermolot Neue Condensed"/>
              </a:rPr>
              <a:t>pemrosesan</a:t>
            </a:r>
            <a:r>
              <a:rPr lang="en-US" sz="2813" dirty="0">
                <a:solidFill>
                  <a:srgbClr val="FFFFFF"/>
                </a:solidFill>
                <a:latin typeface="TT Supermolot Neue Condensed"/>
              </a:rPr>
              <a:t> </a:t>
            </a:r>
            <a:r>
              <a:rPr lang="en-US" sz="2813" dirty="0" err="1">
                <a:solidFill>
                  <a:srgbClr val="FFFFFF"/>
                </a:solidFill>
                <a:latin typeface="TT Supermolot Neue Condensed"/>
              </a:rPr>
              <a:t>teks</a:t>
            </a:r>
            <a:r>
              <a:rPr lang="en-US" sz="2813" dirty="0">
                <a:solidFill>
                  <a:srgbClr val="FFFFFF"/>
                </a:solidFill>
                <a:latin typeface="TT Supermolot Neue Condensed"/>
              </a:rPr>
              <a:t>. </a:t>
            </a:r>
            <a:r>
              <a:rPr lang="en-US" sz="2813" dirty="0" err="1">
                <a:solidFill>
                  <a:srgbClr val="FFFFFF"/>
                </a:solidFill>
                <a:latin typeface="TT Supermolot Neue Condensed"/>
              </a:rPr>
              <a:t>Lapisan</a:t>
            </a:r>
            <a:r>
              <a:rPr lang="en-US" sz="2813" dirty="0">
                <a:solidFill>
                  <a:srgbClr val="FFFFFF"/>
                </a:solidFill>
                <a:latin typeface="TT Supermolot Neue Condensed"/>
              </a:rPr>
              <a:t> CNN, Conv1D dan MaxPooling1D, </a:t>
            </a:r>
            <a:r>
              <a:rPr lang="en-US" sz="2813" dirty="0" err="1">
                <a:solidFill>
                  <a:srgbClr val="FFFFFF"/>
                </a:solidFill>
                <a:latin typeface="TT Supermolot Neue Condensed"/>
              </a:rPr>
              <a:t>digunakan</a:t>
            </a:r>
            <a:r>
              <a:rPr lang="en-US" sz="2813" dirty="0">
                <a:solidFill>
                  <a:srgbClr val="FFFFFF"/>
                </a:solidFill>
                <a:latin typeface="TT Supermolot Neue Condensed"/>
              </a:rPr>
              <a:t> </a:t>
            </a:r>
            <a:r>
              <a:rPr lang="en-US" sz="2813" dirty="0" err="1">
                <a:solidFill>
                  <a:srgbClr val="FFFFFF"/>
                </a:solidFill>
                <a:latin typeface="TT Supermolot Neue Condensed"/>
              </a:rPr>
              <a:t>untuk</a:t>
            </a:r>
            <a:r>
              <a:rPr lang="en-US" sz="2813" dirty="0">
                <a:solidFill>
                  <a:srgbClr val="FFFFFF"/>
                </a:solidFill>
                <a:latin typeface="TT Supermolot Neue Condensed"/>
              </a:rPr>
              <a:t> </a:t>
            </a:r>
            <a:r>
              <a:rPr lang="en-US" sz="2813" dirty="0" err="1">
                <a:solidFill>
                  <a:srgbClr val="FFFFFF"/>
                </a:solidFill>
                <a:latin typeface="TT Supermolot Neue Condensed"/>
              </a:rPr>
              <a:t>ekstraksi</a:t>
            </a:r>
            <a:r>
              <a:rPr lang="en-US" sz="2813" dirty="0">
                <a:solidFill>
                  <a:srgbClr val="FFFFFF"/>
                </a:solidFill>
                <a:latin typeface="TT Supermolot Neue Condensed"/>
              </a:rPr>
              <a:t> </a:t>
            </a:r>
            <a:r>
              <a:rPr lang="en-US" sz="2813" dirty="0" err="1">
                <a:solidFill>
                  <a:srgbClr val="FFFFFF"/>
                </a:solidFill>
                <a:latin typeface="TT Supermolot Neue Condensed"/>
              </a:rPr>
              <a:t>fitur</a:t>
            </a:r>
            <a:r>
              <a:rPr lang="en-US" sz="2813" dirty="0">
                <a:solidFill>
                  <a:srgbClr val="FFFFFF"/>
                </a:solidFill>
                <a:latin typeface="TT Supermolot Neue Condensed"/>
              </a:rPr>
              <a:t> </a:t>
            </a:r>
            <a:r>
              <a:rPr lang="en-US" sz="2813" dirty="0" err="1">
                <a:solidFill>
                  <a:srgbClr val="FFFFFF"/>
                </a:solidFill>
                <a:latin typeface="TT Supermolot Neue Condensed"/>
              </a:rPr>
              <a:t>lokal</a:t>
            </a:r>
            <a:r>
              <a:rPr lang="en-US" sz="2813" dirty="0">
                <a:solidFill>
                  <a:srgbClr val="FFFFFF"/>
                </a:solidFill>
                <a:latin typeface="TT Supermolot Neue Condensed"/>
              </a:rPr>
              <a:t> dan </a:t>
            </a:r>
            <a:r>
              <a:rPr lang="en-US" sz="2813" dirty="0" err="1">
                <a:solidFill>
                  <a:srgbClr val="FFFFFF"/>
                </a:solidFill>
                <a:latin typeface="TT Supermolot Neue Condensed"/>
              </a:rPr>
              <a:t>pengurangan</a:t>
            </a:r>
            <a:r>
              <a:rPr lang="en-US" sz="2813" dirty="0">
                <a:solidFill>
                  <a:srgbClr val="FFFFFF"/>
                </a:solidFill>
                <a:latin typeface="TT Supermolot Neue Condensed"/>
              </a:rPr>
              <a:t> </a:t>
            </a:r>
            <a:r>
              <a:rPr lang="en-US" sz="2813" dirty="0" err="1">
                <a:solidFill>
                  <a:srgbClr val="FFFFFF"/>
                </a:solidFill>
                <a:latin typeface="TT Supermolot Neue Condensed"/>
              </a:rPr>
              <a:t>dimensi</a:t>
            </a:r>
            <a:r>
              <a:rPr lang="en-US" sz="2813" dirty="0">
                <a:solidFill>
                  <a:srgbClr val="FFFFFF"/>
                </a:solidFill>
                <a:latin typeface="TT Supermolot Neue Condensed"/>
              </a:rPr>
              <a:t>. </a:t>
            </a:r>
          </a:p>
        </p:txBody>
      </p:sp>
      <p:sp>
        <p:nvSpPr>
          <p:cNvPr id="8" name="TextBox 8"/>
          <p:cNvSpPr txBox="1"/>
          <p:nvPr/>
        </p:nvSpPr>
        <p:spPr>
          <a:xfrm>
            <a:off x="340430" y="5684015"/>
            <a:ext cx="10141080" cy="2469779"/>
          </a:xfrm>
          <a:prstGeom prst="rect">
            <a:avLst/>
          </a:prstGeom>
        </p:spPr>
        <p:txBody>
          <a:bodyPr lIns="0" tIns="0" rIns="0" bIns="0" rtlCol="0" anchor="t">
            <a:spAutoFit/>
          </a:bodyPr>
          <a:lstStyle/>
          <a:p>
            <a:pPr algn="just">
              <a:lnSpc>
                <a:spcPts val="3939"/>
              </a:lnSpc>
              <a:spcBef>
                <a:spcPct val="0"/>
              </a:spcBef>
            </a:pPr>
            <a:r>
              <a:rPr lang="en-US" sz="2813">
                <a:solidFill>
                  <a:srgbClr val="FFFFFF"/>
                </a:solidFill>
                <a:latin typeface="TT Supermolot Neue Condensed"/>
              </a:rPr>
              <a:t>BLSTM </a:t>
            </a:r>
            <a:r>
              <a:rPr lang="en-US" sz="2813" dirty="0" err="1">
                <a:solidFill>
                  <a:srgbClr val="FFFFFF"/>
                </a:solidFill>
                <a:latin typeface="TT Supermolot Neue Condensed"/>
              </a:rPr>
              <a:t>memungkinkan</a:t>
            </a:r>
            <a:r>
              <a:rPr lang="en-US" sz="2813" dirty="0">
                <a:solidFill>
                  <a:srgbClr val="FFFFFF"/>
                </a:solidFill>
                <a:latin typeface="TT Supermolot Neue Condensed"/>
              </a:rPr>
              <a:t> </a:t>
            </a:r>
            <a:r>
              <a:rPr lang="en-US" sz="2813" dirty="0" err="1">
                <a:solidFill>
                  <a:srgbClr val="FFFFFF"/>
                </a:solidFill>
                <a:latin typeface="TT Supermolot Neue Condensed"/>
              </a:rPr>
              <a:t>jaringan</a:t>
            </a:r>
            <a:r>
              <a:rPr lang="en-US" sz="2813" dirty="0">
                <a:solidFill>
                  <a:srgbClr val="FFFFFF"/>
                </a:solidFill>
                <a:latin typeface="TT Supermolot Neue Condensed"/>
              </a:rPr>
              <a:t> </a:t>
            </a:r>
            <a:r>
              <a:rPr lang="en-US" sz="2813" dirty="0" err="1">
                <a:solidFill>
                  <a:srgbClr val="FFFFFF"/>
                </a:solidFill>
                <a:latin typeface="TT Supermolot Neue Condensed"/>
              </a:rPr>
              <a:t>untuk</a:t>
            </a:r>
            <a:r>
              <a:rPr lang="en-US" sz="2813" dirty="0">
                <a:solidFill>
                  <a:srgbClr val="FFFFFF"/>
                </a:solidFill>
                <a:latin typeface="TT Supermolot Neue Condensed"/>
              </a:rPr>
              <a:t> </a:t>
            </a:r>
            <a:r>
              <a:rPr lang="en-US" sz="2813" dirty="0" err="1">
                <a:solidFill>
                  <a:srgbClr val="FFFFFF"/>
                </a:solidFill>
                <a:latin typeface="TT Supermolot Neue Condensed"/>
              </a:rPr>
              <a:t>mendapatkan</a:t>
            </a:r>
            <a:r>
              <a:rPr lang="en-US" sz="2813" dirty="0">
                <a:solidFill>
                  <a:srgbClr val="FFFFFF"/>
                </a:solidFill>
                <a:latin typeface="TT Supermolot Neue Condensed"/>
              </a:rPr>
              <a:t> </a:t>
            </a:r>
            <a:r>
              <a:rPr lang="en-US" sz="2813" dirty="0" err="1">
                <a:solidFill>
                  <a:srgbClr val="FFFFFF"/>
                </a:solidFill>
                <a:latin typeface="TT Supermolot Neue Condensed"/>
              </a:rPr>
              <a:t>konteks</a:t>
            </a:r>
            <a:r>
              <a:rPr lang="en-US" sz="2813" dirty="0">
                <a:solidFill>
                  <a:srgbClr val="FFFFFF"/>
                </a:solidFill>
                <a:latin typeface="TT Supermolot Neue Condensed"/>
              </a:rPr>
              <a:t> </a:t>
            </a:r>
            <a:r>
              <a:rPr lang="en-US" sz="2813" dirty="0" err="1">
                <a:solidFill>
                  <a:srgbClr val="FFFFFF"/>
                </a:solidFill>
                <a:latin typeface="TT Supermolot Neue Condensed"/>
              </a:rPr>
              <a:t>dari</a:t>
            </a:r>
            <a:r>
              <a:rPr lang="en-US" sz="2813" dirty="0">
                <a:solidFill>
                  <a:srgbClr val="FFFFFF"/>
                </a:solidFill>
                <a:latin typeface="TT Supermolot Neue Condensed"/>
              </a:rPr>
              <a:t> </a:t>
            </a:r>
            <a:r>
              <a:rPr lang="en-US" sz="2813" dirty="0" err="1">
                <a:solidFill>
                  <a:srgbClr val="FFFFFF"/>
                </a:solidFill>
                <a:latin typeface="TT Supermolot Neue Condensed"/>
              </a:rPr>
              <a:t>kedua</a:t>
            </a:r>
            <a:r>
              <a:rPr lang="en-US" sz="2813" dirty="0">
                <a:solidFill>
                  <a:srgbClr val="FFFFFF"/>
                </a:solidFill>
                <a:latin typeface="TT Supermolot Neue Condensed"/>
              </a:rPr>
              <a:t> </a:t>
            </a:r>
            <a:r>
              <a:rPr lang="en-US" sz="2813" dirty="0" err="1">
                <a:solidFill>
                  <a:srgbClr val="FFFFFF"/>
                </a:solidFill>
                <a:latin typeface="TT Supermolot Neue Condensed"/>
              </a:rPr>
              <a:t>arah</a:t>
            </a:r>
            <a:r>
              <a:rPr lang="en-US" sz="2813" dirty="0">
                <a:solidFill>
                  <a:srgbClr val="FFFFFF"/>
                </a:solidFill>
                <a:latin typeface="TT Supermolot Neue Condensed"/>
              </a:rPr>
              <a:t> </a:t>
            </a:r>
            <a:r>
              <a:rPr lang="en-US" sz="2813" dirty="0" err="1">
                <a:solidFill>
                  <a:srgbClr val="FFFFFF"/>
                </a:solidFill>
                <a:latin typeface="TT Supermolot Neue Condensed"/>
              </a:rPr>
              <a:t>dalam</a:t>
            </a:r>
            <a:r>
              <a:rPr lang="en-US" sz="2813" dirty="0">
                <a:solidFill>
                  <a:srgbClr val="FFFFFF"/>
                </a:solidFill>
                <a:latin typeface="TT Supermolot Neue Condensed"/>
              </a:rPr>
              <a:t> data, yang </a:t>
            </a:r>
            <a:r>
              <a:rPr lang="en-US" sz="2813" dirty="0" err="1">
                <a:solidFill>
                  <a:srgbClr val="FFFFFF"/>
                </a:solidFill>
                <a:latin typeface="TT Supermolot Neue Condensed"/>
              </a:rPr>
              <a:t>berguna</a:t>
            </a:r>
            <a:r>
              <a:rPr lang="en-US" sz="2813" dirty="0">
                <a:solidFill>
                  <a:srgbClr val="FFFFFF"/>
                </a:solidFill>
                <a:latin typeface="TT Supermolot Neue Condensed"/>
              </a:rPr>
              <a:t> </a:t>
            </a:r>
            <a:r>
              <a:rPr lang="en-US" sz="2813" dirty="0" err="1">
                <a:solidFill>
                  <a:srgbClr val="FFFFFF"/>
                </a:solidFill>
                <a:latin typeface="TT Supermolot Neue Condensed"/>
              </a:rPr>
              <a:t>dalam</a:t>
            </a:r>
            <a:r>
              <a:rPr lang="en-US" sz="2813" dirty="0">
                <a:solidFill>
                  <a:srgbClr val="FFFFFF"/>
                </a:solidFill>
                <a:latin typeface="TT Supermolot Neue Condensed"/>
              </a:rPr>
              <a:t> </a:t>
            </a:r>
            <a:r>
              <a:rPr lang="en-US" sz="2813" dirty="0" err="1">
                <a:solidFill>
                  <a:srgbClr val="FFFFFF"/>
                </a:solidFill>
                <a:latin typeface="TT Supermolot Neue Condensed"/>
              </a:rPr>
              <a:t>pemrosesan</a:t>
            </a:r>
            <a:r>
              <a:rPr lang="en-US" sz="2813" dirty="0">
                <a:solidFill>
                  <a:srgbClr val="FFFFFF"/>
                </a:solidFill>
                <a:latin typeface="TT Supermolot Neue Condensed"/>
              </a:rPr>
              <a:t> </a:t>
            </a:r>
            <a:r>
              <a:rPr lang="en-US" sz="2813" dirty="0" err="1">
                <a:solidFill>
                  <a:srgbClr val="FFFFFF"/>
                </a:solidFill>
                <a:latin typeface="TT Supermolot Neue Condensed"/>
              </a:rPr>
              <a:t>bahasa</a:t>
            </a:r>
            <a:r>
              <a:rPr lang="en-US" sz="2813" dirty="0">
                <a:solidFill>
                  <a:srgbClr val="FFFFFF"/>
                </a:solidFill>
                <a:latin typeface="TT Supermolot Neue Condensed"/>
              </a:rPr>
              <a:t> </a:t>
            </a:r>
            <a:r>
              <a:rPr lang="en-US" sz="2813" dirty="0" err="1">
                <a:solidFill>
                  <a:srgbClr val="FFFFFF"/>
                </a:solidFill>
                <a:latin typeface="TT Supermolot Neue Condensed"/>
              </a:rPr>
              <a:t>alami</a:t>
            </a:r>
            <a:r>
              <a:rPr lang="en-US" sz="2813" dirty="0">
                <a:solidFill>
                  <a:srgbClr val="FFFFFF"/>
                </a:solidFill>
                <a:latin typeface="TT Supermolot Neue Condensed"/>
              </a:rPr>
              <a:t>. </a:t>
            </a:r>
            <a:r>
              <a:rPr lang="en-US" sz="2813" dirty="0" err="1">
                <a:solidFill>
                  <a:srgbClr val="FFFFFF"/>
                </a:solidFill>
                <a:latin typeface="TT Supermolot Neue Condensed"/>
              </a:rPr>
              <a:t>BatchNormalization</a:t>
            </a:r>
            <a:r>
              <a:rPr lang="en-US" sz="2813" dirty="0">
                <a:solidFill>
                  <a:srgbClr val="FFFFFF"/>
                </a:solidFill>
                <a:latin typeface="TT Supermolot Neue Condensed"/>
              </a:rPr>
              <a:t> </a:t>
            </a:r>
            <a:r>
              <a:rPr lang="en-US" sz="2813" dirty="0" err="1">
                <a:solidFill>
                  <a:srgbClr val="FFFFFF"/>
                </a:solidFill>
                <a:latin typeface="TT Supermolot Neue Condensed"/>
              </a:rPr>
              <a:t>digunakan</a:t>
            </a:r>
            <a:r>
              <a:rPr lang="en-US" sz="2813" dirty="0">
                <a:solidFill>
                  <a:srgbClr val="FFFFFF"/>
                </a:solidFill>
                <a:latin typeface="TT Supermolot Neue Condensed"/>
              </a:rPr>
              <a:t> </a:t>
            </a:r>
            <a:r>
              <a:rPr lang="en-US" sz="2813" dirty="0" err="1">
                <a:solidFill>
                  <a:srgbClr val="FFFFFF"/>
                </a:solidFill>
                <a:latin typeface="TT Supermolot Neue Condensed"/>
              </a:rPr>
              <a:t>untuk</a:t>
            </a:r>
            <a:r>
              <a:rPr lang="en-US" sz="2813" dirty="0">
                <a:solidFill>
                  <a:srgbClr val="FFFFFF"/>
                </a:solidFill>
                <a:latin typeface="TT Supermolot Neue Condensed"/>
              </a:rPr>
              <a:t> </a:t>
            </a:r>
            <a:r>
              <a:rPr lang="en-US" sz="2813" dirty="0" err="1">
                <a:solidFill>
                  <a:srgbClr val="FFFFFF"/>
                </a:solidFill>
                <a:latin typeface="TT Supermolot Neue Condensed"/>
              </a:rPr>
              <a:t>menormalkan</a:t>
            </a:r>
            <a:r>
              <a:rPr lang="en-US" sz="2813" dirty="0">
                <a:solidFill>
                  <a:srgbClr val="FFFFFF"/>
                </a:solidFill>
                <a:latin typeface="TT Supermolot Neue Condensed"/>
              </a:rPr>
              <a:t> </a:t>
            </a:r>
            <a:r>
              <a:rPr lang="en-US" sz="2813" dirty="0" err="1">
                <a:solidFill>
                  <a:srgbClr val="FFFFFF"/>
                </a:solidFill>
                <a:latin typeface="TT Supermolot Neue Condensed"/>
              </a:rPr>
              <a:t>aktivasi</a:t>
            </a:r>
            <a:r>
              <a:rPr lang="en-US" sz="2813" dirty="0">
                <a:solidFill>
                  <a:srgbClr val="FFFFFF"/>
                </a:solidFill>
                <a:latin typeface="TT Supermolot Neue Condensed"/>
              </a:rPr>
              <a:t> </a:t>
            </a:r>
            <a:r>
              <a:rPr lang="en-US" sz="2813" dirty="0" err="1">
                <a:solidFill>
                  <a:srgbClr val="FFFFFF"/>
                </a:solidFill>
                <a:latin typeface="TT Supermolot Neue Condensed"/>
              </a:rPr>
              <a:t>lapisan</a:t>
            </a:r>
            <a:r>
              <a:rPr lang="en-US" sz="2813" dirty="0">
                <a:solidFill>
                  <a:srgbClr val="FFFFFF"/>
                </a:solidFill>
                <a:latin typeface="TT Supermolot Neue Condensed"/>
              </a:rPr>
              <a:t>, dan Dropout </a:t>
            </a:r>
            <a:r>
              <a:rPr lang="en-US" sz="2813" dirty="0" err="1">
                <a:solidFill>
                  <a:srgbClr val="FFFFFF"/>
                </a:solidFill>
                <a:latin typeface="TT Supermolot Neue Condensed"/>
              </a:rPr>
              <a:t>diterapkan</a:t>
            </a:r>
            <a:r>
              <a:rPr lang="en-US" sz="2813" dirty="0">
                <a:solidFill>
                  <a:srgbClr val="FFFFFF"/>
                </a:solidFill>
                <a:latin typeface="TT Supermolot Neue Condensed"/>
              </a:rPr>
              <a:t> </a:t>
            </a:r>
            <a:r>
              <a:rPr lang="en-US" sz="2813" dirty="0" err="1">
                <a:solidFill>
                  <a:srgbClr val="FFFFFF"/>
                </a:solidFill>
                <a:latin typeface="TT Supermolot Neue Condensed"/>
              </a:rPr>
              <a:t>untuk</a:t>
            </a:r>
            <a:r>
              <a:rPr lang="en-US" sz="2813" dirty="0">
                <a:solidFill>
                  <a:srgbClr val="FFFFFF"/>
                </a:solidFill>
                <a:latin typeface="TT Supermolot Neue Condensed"/>
              </a:rPr>
              <a:t> </a:t>
            </a:r>
            <a:r>
              <a:rPr lang="en-US" sz="2813" dirty="0" err="1">
                <a:solidFill>
                  <a:srgbClr val="FFFFFF"/>
                </a:solidFill>
                <a:latin typeface="TT Supermolot Neue Condensed"/>
              </a:rPr>
              <a:t>mencegah</a:t>
            </a:r>
            <a:r>
              <a:rPr lang="en-US" sz="2813" dirty="0">
                <a:solidFill>
                  <a:srgbClr val="FFFFFF"/>
                </a:solidFill>
                <a:latin typeface="TT Supermolot Neue Condensed"/>
              </a:rPr>
              <a:t> overfitting. </a:t>
            </a:r>
            <a:r>
              <a:rPr lang="en-US" sz="2813" dirty="0" err="1">
                <a:solidFill>
                  <a:srgbClr val="FFFFFF"/>
                </a:solidFill>
                <a:latin typeface="TT Supermolot Neue Condensed"/>
              </a:rPr>
              <a:t>Lapisan</a:t>
            </a:r>
            <a:r>
              <a:rPr lang="en-US" sz="2813" dirty="0">
                <a:solidFill>
                  <a:srgbClr val="FFFFFF"/>
                </a:solidFill>
                <a:latin typeface="TT Supermolot Neue Condensed"/>
              </a:rPr>
              <a:t> </a:t>
            </a:r>
            <a:r>
              <a:rPr lang="en-US" sz="2813" dirty="0" err="1">
                <a:solidFill>
                  <a:srgbClr val="FFFFFF"/>
                </a:solidFill>
                <a:latin typeface="TT Supermolot Neue Condensed"/>
              </a:rPr>
              <a:t>padat</a:t>
            </a:r>
            <a:r>
              <a:rPr lang="en-US" sz="2813" dirty="0">
                <a:solidFill>
                  <a:srgbClr val="FFFFFF"/>
                </a:solidFill>
                <a:latin typeface="TT Supermolot Neue Condensed"/>
              </a:rPr>
              <a:t> </a:t>
            </a:r>
            <a:r>
              <a:rPr lang="en-US" sz="2813" dirty="0" err="1">
                <a:solidFill>
                  <a:srgbClr val="FFFFFF"/>
                </a:solidFill>
                <a:latin typeface="TT Supermolot Neue Condensed"/>
              </a:rPr>
              <a:t>digunakan</a:t>
            </a:r>
            <a:r>
              <a:rPr lang="en-US" sz="2813" dirty="0">
                <a:solidFill>
                  <a:srgbClr val="FFFFFF"/>
                </a:solidFill>
                <a:latin typeface="TT Supermolot Neue Condensed"/>
              </a:rPr>
              <a:t> </a:t>
            </a:r>
            <a:r>
              <a:rPr lang="en-US" sz="2813" dirty="0" err="1">
                <a:solidFill>
                  <a:srgbClr val="FFFFFF"/>
                </a:solidFill>
                <a:latin typeface="TT Supermolot Neue Condensed"/>
              </a:rPr>
              <a:t>untuk</a:t>
            </a:r>
            <a:r>
              <a:rPr lang="en-US" sz="2813" dirty="0">
                <a:solidFill>
                  <a:srgbClr val="FFFFFF"/>
                </a:solidFill>
                <a:latin typeface="TT Supermolot Neue Condensed"/>
              </a:rPr>
              <a:t> </a:t>
            </a:r>
            <a:r>
              <a:rPr lang="en-US" sz="2813" dirty="0" err="1">
                <a:solidFill>
                  <a:srgbClr val="FFFFFF"/>
                </a:solidFill>
                <a:latin typeface="TT Supermolot Neue Condensed"/>
              </a:rPr>
              <a:t>mengubah</a:t>
            </a:r>
            <a:r>
              <a:rPr lang="en-US" sz="2813" dirty="0">
                <a:solidFill>
                  <a:srgbClr val="FFFFFF"/>
                </a:solidFill>
                <a:latin typeface="TT Supermolot Neue Condensed"/>
              </a:rPr>
              <a:t> </a:t>
            </a:r>
            <a:r>
              <a:rPr lang="en-US" sz="2813" dirty="0" err="1">
                <a:solidFill>
                  <a:srgbClr val="FFFFFF"/>
                </a:solidFill>
                <a:latin typeface="TT Supermolot Neue Condensed"/>
              </a:rPr>
              <a:t>fitur</a:t>
            </a:r>
            <a:r>
              <a:rPr lang="en-US" sz="2813" dirty="0">
                <a:solidFill>
                  <a:srgbClr val="FFFFFF"/>
                </a:solidFill>
                <a:latin typeface="TT Supermolot Neue Condensed"/>
              </a:rPr>
              <a:t> yang </a:t>
            </a:r>
            <a:r>
              <a:rPr lang="en-US" sz="2813" dirty="0" err="1">
                <a:solidFill>
                  <a:srgbClr val="FFFFFF"/>
                </a:solidFill>
                <a:latin typeface="TT Supermolot Neue Condensed"/>
              </a:rPr>
              <a:t>diekstraksi</a:t>
            </a:r>
            <a:r>
              <a:rPr lang="en-US" sz="2813" dirty="0">
                <a:solidFill>
                  <a:srgbClr val="FFFFFF"/>
                </a:solidFill>
                <a:latin typeface="TT Supermolot Neue Condensed"/>
              </a:rPr>
              <a:t> </a:t>
            </a:r>
            <a:r>
              <a:rPr lang="en-US" sz="2813" dirty="0" err="1">
                <a:solidFill>
                  <a:srgbClr val="FFFFFF"/>
                </a:solidFill>
                <a:latin typeface="TT Supermolot Neue Condensed"/>
              </a:rPr>
              <a:t>menjadi</a:t>
            </a:r>
            <a:r>
              <a:rPr lang="en-US" sz="2813" dirty="0">
                <a:solidFill>
                  <a:srgbClr val="FFFFFF"/>
                </a:solidFill>
                <a:latin typeface="TT Supermolot Neue Condensed"/>
              </a:rPr>
              <a:t> output yang </a:t>
            </a:r>
            <a:r>
              <a:rPr lang="en-US" sz="2813" dirty="0" err="1">
                <a:solidFill>
                  <a:srgbClr val="FFFFFF"/>
                </a:solidFill>
                <a:latin typeface="TT Supermolot Neue Condensed"/>
              </a:rPr>
              <a:t>diinginkan</a:t>
            </a:r>
            <a:r>
              <a:rPr lang="en-US" sz="2813" dirty="0">
                <a:solidFill>
                  <a:srgbClr val="FFFFFF"/>
                </a:solidFill>
                <a:latin typeface="TT Supermolot Neue Condensed"/>
              </a:rPr>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l="-21060" t="-5173" r="-12489" b="-53008"/>
            </a:stretch>
          </a:blipFill>
        </p:spPr>
      </p:sp>
      <p:sp>
        <p:nvSpPr>
          <p:cNvPr id="3" name="Freeform 3"/>
          <p:cNvSpPr/>
          <p:nvPr/>
        </p:nvSpPr>
        <p:spPr>
          <a:xfrm>
            <a:off x="8295769" y="396200"/>
            <a:ext cx="2655293" cy="391656"/>
          </a:xfrm>
          <a:custGeom>
            <a:avLst/>
            <a:gdLst/>
            <a:ahLst/>
            <a:cxnLst/>
            <a:rect l="l" t="t" r="r" b="b"/>
            <a:pathLst>
              <a:path w="2655293" h="391656">
                <a:moveTo>
                  <a:pt x="0" y="0"/>
                </a:moveTo>
                <a:lnTo>
                  <a:pt x="2655293" y="0"/>
                </a:lnTo>
                <a:lnTo>
                  <a:pt x="2655293" y="391656"/>
                </a:lnTo>
                <a:lnTo>
                  <a:pt x="0" y="3916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4646128" y="1028700"/>
            <a:ext cx="3940819" cy="581271"/>
          </a:xfrm>
          <a:custGeom>
            <a:avLst/>
            <a:gdLst/>
            <a:ahLst/>
            <a:cxnLst/>
            <a:rect l="l" t="t" r="r" b="b"/>
            <a:pathLst>
              <a:path w="3940819" h="581271">
                <a:moveTo>
                  <a:pt x="0" y="0"/>
                </a:moveTo>
                <a:lnTo>
                  <a:pt x="3940819" y="0"/>
                </a:lnTo>
                <a:lnTo>
                  <a:pt x="3940819" y="581271"/>
                </a:lnTo>
                <a:lnTo>
                  <a:pt x="0" y="58127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028700" y="1319335"/>
            <a:ext cx="10259958" cy="3063877"/>
          </a:xfrm>
          <a:custGeom>
            <a:avLst/>
            <a:gdLst/>
            <a:ahLst/>
            <a:cxnLst/>
            <a:rect l="l" t="t" r="r" b="b"/>
            <a:pathLst>
              <a:path w="10259958" h="3063877">
                <a:moveTo>
                  <a:pt x="0" y="0"/>
                </a:moveTo>
                <a:lnTo>
                  <a:pt x="10259958" y="0"/>
                </a:lnTo>
                <a:lnTo>
                  <a:pt x="10259958" y="3063878"/>
                </a:lnTo>
                <a:lnTo>
                  <a:pt x="0" y="3063878"/>
                </a:lnTo>
                <a:lnTo>
                  <a:pt x="0" y="0"/>
                </a:lnTo>
                <a:close/>
              </a:path>
            </a:pathLst>
          </a:custGeom>
          <a:blipFill>
            <a:blip r:embed="rId5"/>
            <a:stretch>
              <a:fillRect/>
            </a:stretch>
          </a:blipFill>
        </p:spPr>
      </p:sp>
      <p:sp>
        <p:nvSpPr>
          <p:cNvPr id="6" name="TextBox 6"/>
          <p:cNvSpPr txBox="1"/>
          <p:nvPr/>
        </p:nvSpPr>
        <p:spPr>
          <a:xfrm>
            <a:off x="1028700" y="300950"/>
            <a:ext cx="3867944" cy="748030"/>
          </a:xfrm>
          <a:prstGeom prst="rect">
            <a:avLst/>
          </a:prstGeom>
        </p:spPr>
        <p:txBody>
          <a:bodyPr lIns="0" tIns="0" rIns="0" bIns="0" rtlCol="0" anchor="t">
            <a:spAutoFit/>
          </a:bodyPr>
          <a:lstStyle/>
          <a:p>
            <a:pPr>
              <a:lnSpc>
                <a:spcPts val="6019"/>
              </a:lnSpc>
            </a:pPr>
            <a:r>
              <a:rPr lang="en-US" sz="4299">
                <a:solidFill>
                  <a:srgbClr val="FFFFFF"/>
                </a:solidFill>
                <a:latin typeface="TT Supermolot Condensed Bold"/>
              </a:rPr>
              <a:t>jenis Optimisasi</a:t>
            </a:r>
          </a:p>
        </p:txBody>
      </p:sp>
      <p:sp>
        <p:nvSpPr>
          <p:cNvPr id="7" name="TextBox 7"/>
          <p:cNvSpPr txBox="1"/>
          <p:nvPr/>
        </p:nvSpPr>
        <p:spPr>
          <a:xfrm>
            <a:off x="647422" y="4859463"/>
            <a:ext cx="16993156" cy="4938680"/>
          </a:xfrm>
          <a:prstGeom prst="rect">
            <a:avLst/>
          </a:prstGeom>
        </p:spPr>
        <p:txBody>
          <a:bodyPr lIns="0" tIns="0" rIns="0" bIns="0" rtlCol="0" anchor="t">
            <a:spAutoFit/>
          </a:bodyPr>
          <a:lstStyle/>
          <a:p>
            <a:pPr algn="just">
              <a:lnSpc>
                <a:spcPts val="3939"/>
              </a:lnSpc>
            </a:pPr>
            <a:r>
              <a:rPr lang="en-US" sz="2813">
                <a:solidFill>
                  <a:srgbClr val="FFFFFF"/>
                </a:solidFill>
                <a:latin typeface="TT Supermolot Neue Condensed"/>
              </a:rPr>
              <a:t>Jenis optimisasi yang digunakan merupaan Adam. Dimana Adam ini sendiri merupakan algoritma kombinasi dari dua teknik yang umum digunakan dalam optimisasi, yaitu Momentum dan RMSprop.</a:t>
            </a:r>
          </a:p>
          <a:p>
            <a:pPr algn="just">
              <a:lnSpc>
                <a:spcPts val="3939"/>
              </a:lnSpc>
            </a:pPr>
            <a:endParaRPr lang="en-US" sz="2813">
              <a:solidFill>
                <a:srgbClr val="FFFFFF"/>
              </a:solidFill>
              <a:latin typeface="TT Supermolot Neue Condensed"/>
            </a:endParaRPr>
          </a:p>
          <a:p>
            <a:pPr algn="just">
              <a:lnSpc>
                <a:spcPts val="3939"/>
              </a:lnSpc>
            </a:pPr>
            <a:r>
              <a:rPr lang="en-US" sz="2813">
                <a:solidFill>
                  <a:srgbClr val="FFFFFF"/>
                </a:solidFill>
                <a:latin typeface="TT Supermolot Neue Condensed"/>
              </a:rPr>
              <a:t>Proses optimisasi Adam bekerja dengan menghitung momen pertama (mean) dan momen kedua (mean kuadrat) dari gradien parameter dalam setiap iterasi. Selanjutnya, algoritma ini menggunakan momen pertama dan momen kedua tersebut untuk menghitung pembaruan parameter. Laju pembelajaran adaptif dihitung berdasarkan momen kedua, yang memungkinkan algoritma untuk beradaptasi dengan cepat pada perubahan dalam gradien.</a:t>
            </a:r>
          </a:p>
          <a:p>
            <a:pPr algn="just">
              <a:lnSpc>
                <a:spcPts val="3939"/>
              </a:lnSpc>
            </a:pPr>
            <a:endParaRPr lang="en-US" sz="2813">
              <a:solidFill>
                <a:srgbClr val="FFFFFF"/>
              </a:solidFill>
              <a:latin typeface="TT Supermolot Neue Condensed"/>
            </a:endParaRPr>
          </a:p>
          <a:p>
            <a:pPr algn="just">
              <a:lnSpc>
                <a:spcPts val="3939"/>
              </a:lnSpc>
              <a:spcBef>
                <a:spcPct val="0"/>
              </a:spcBef>
            </a:pPr>
            <a:r>
              <a:rPr lang="en-US" sz="2813">
                <a:solidFill>
                  <a:srgbClr val="FFFFFF"/>
                </a:solidFill>
                <a:latin typeface="TT Supermolot Neue Condensed"/>
              </a:rPr>
              <a:t>Kelebihan dari Adam adalah bahwa ia bekerja dengan baik dalam berbagai macam masalah pelatihan model dan seringkali dapat menghasilkan konvergensi yang lebih cepat daripada algoritma gradient descent tradisional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33549" t="-30693" b="-27488"/>
            </a:stretch>
          </a:blipFill>
        </p:spPr>
      </p:sp>
      <p:sp>
        <p:nvSpPr>
          <p:cNvPr id="3" name="Freeform 3"/>
          <p:cNvSpPr/>
          <p:nvPr/>
        </p:nvSpPr>
        <p:spPr>
          <a:xfrm>
            <a:off x="4327380" y="1253153"/>
            <a:ext cx="7000212" cy="4541660"/>
          </a:xfrm>
          <a:custGeom>
            <a:avLst/>
            <a:gdLst/>
            <a:ahLst/>
            <a:cxnLst/>
            <a:rect l="l" t="t" r="r" b="b"/>
            <a:pathLst>
              <a:path w="7000212" h="4541660">
                <a:moveTo>
                  <a:pt x="0" y="0"/>
                </a:moveTo>
                <a:lnTo>
                  <a:pt x="7000211" y="0"/>
                </a:lnTo>
                <a:lnTo>
                  <a:pt x="7000211" y="4541660"/>
                </a:lnTo>
                <a:lnTo>
                  <a:pt x="0" y="4541660"/>
                </a:lnTo>
                <a:lnTo>
                  <a:pt x="0" y="0"/>
                </a:lnTo>
                <a:close/>
              </a:path>
            </a:pathLst>
          </a:custGeom>
          <a:blipFill>
            <a:blip r:embed="rId3"/>
            <a:stretch>
              <a:fillRect/>
            </a:stretch>
          </a:blipFill>
        </p:spPr>
      </p:sp>
      <p:sp>
        <p:nvSpPr>
          <p:cNvPr id="4" name="TextBox 4"/>
          <p:cNvSpPr txBox="1"/>
          <p:nvPr/>
        </p:nvSpPr>
        <p:spPr>
          <a:xfrm>
            <a:off x="636320" y="323313"/>
            <a:ext cx="7191165" cy="748030"/>
          </a:xfrm>
          <a:prstGeom prst="rect">
            <a:avLst/>
          </a:prstGeom>
        </p:spPr>
        <p:txBody>
          <a:bodyPr lIns="0" tIns="0" rIns="0" bIns="0" rtlCol="0" anchor="t">
            <a:spAutoFit/>
          </a:bodyPr>
          <a:lstStyle/>
          <a:p>
            <a:pPr algn="ctr">
              <a:lnSpc>
                <a:spcPts val="6019"/>
              </a:lnSpc>
            </a:pPr>
            <a:r>
              <a:rPr lang="en-US" sz="4299">
                <a:solidFill>
                  <a:srgbClr val="FFFFFF"/>
                </a:solidFill>
                <a:latin typeface="TT Supermolot Condensed Bold"/>
              </a:rPr>
              <a:t>Jenis Aktivasi yang digunakan</a:t>
            </a:r>
          </a:p>
        </p:txBody>
      </p:sp>
      <p:sp>
        <p:nvSpPr>
          <p:cNvPr id="5" name="TextBox 5"/>
          <p:cNvSpPr txBox="1"/>
          <p:nvPr/>
        </p:nvSpPr>
        <p:spPr>
          <a:xfrm>
            <a:off x="647422" y="5919474"/>
            <a:ext cx="16993156" cy="2957480"/>
          </a:xfrm>
          <a:prstGeom prst="rect">
            <a:avLst/>
          </a:prstGeom>
        </p:spPr>
        <p:txBody>
          <a:bodyPr lIns="0" tIns="0" rIns="0" bIns="0" rtlCol="0" anchor="t">
            <a:spAutoFit/>
          </a:bodyPr>
          <a:lstStyle/>
          <a:p>
            <a:pPr algn="just">
              <a:lnSpc>
                <a:spcPts val="3939"/>
              </a:lnSpc>
              <a:spcBef>
                <a:spcPct val="0"/>
              </a:spcBef>
            </a:pPr>
            <a:r>
              <a:rPr lang="en-US" sz="2813">
                <a:solidFill>
                  <a:srgbClr val="FFFFFF"/>
                </a:solidFill>
                <a:latin typeface="TT Supermolot Neue Condensed"/>
              </a:rPr>
              <a:t>Jenis fungsi aktivasi yang digunakan adalah ReLu dan softmax,  ReLU digunakan dalam jaringan syaraf tiruan dan mengubah nilai input negatif menjadi nol sementara membiarkan nilai positif tidak berubah. ReLU memperkenalkan non-linearitas, yang sangat penting untuk mempelajari hubungan yang kompleks dalam data, dan secara komputasi efisien dibandingkan dengan fungsi aktivasi lainnya. Fungsi ini juga membantu mengurangi masalah gradien yang hilang dalam jaringan saraf dalam. Di sisi lain, softmax biasanya digunakan di lapisan output untuk klasifikasi multikelas. Ini mengubah skor logit menjadi probabilitas untuk setiap kelas dan memungkinkan interpretasi yang mudah dari output sebagai probabilitas.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28094" t="-20995" r="-5454" b="-37186"/>
            </a:stretch>
          </a:blipFill>
        </p:spPr>
      </p:sp>
      <p:sp>
        <p:nvSpPr>
          <p:cNvPr id="3" name="AutoShape 3"/>
          <p:cNvSpPr/>
          <p:nvPr/>
        </p:nvSpPr>
        <p:spPr>
          <a:xfrm>
            <a:off x="12326708" y="852425"/>
            <a:ext cx="6492240" cy="0"/>
          </a:xfrm>
          <a:prstGeom prst="line">
            <a:avLst/>
          </a:prstGeom>
          <a:ln w="38100" cap="flat">
            <a:solidFill>
              <a:srgbClr val="FFFFFF"/>
            </a:solidFill>
            <a:prstDash val="solid"/>
            <a:headEnd type="none" w="sm" len="sm"/>
            <a:tailEnd type="none" w="sm" len="sm"/>
          </a:ln>
        </p:spPr>
      </p:sp>
      <p:sp>
        <p:nvSpPr>
          <p:cNvPr id="4" name="Freeform 4"/>
          <p:cNvSpPr/>
          <p:nvPr/>
        </p:nvSpPr>
        <p:spPr>
          <a:xfrm>
            <a:off x="1028700" y="1937985"/>
            <a:ext cx="6674402" cy="5983266"/>
          </a:xfrm>
          <a:custGeom>
            <a:avLst/>
            <a:gdLst/>
            <a:ahLst/>
            <a:cxnLst/>
            <a:rect l="l" t="t" r="r" b="b"/>
            <a:pathLst>
              <a:path w="6674402" h="5983266">
                <a:moveTo>
                  <a:pt x="0" y="0"/>
                </a:moveTo>
                <a:lnTo>
                  <a:pt x="6674402" y="0"/>
                </a:lnTo>
                <a:lnTo>
                  <a:pt x="6674402" y="5983266"/>
                </a:lnTo>
                <a:lnTo>
                  <a:pt x="0" y="5983266"/>
                </a:lnTo>
                <a:lnTo>
                  <a:pt x="0" y="0"/>
                </a:lnTo>
                <a:close/>
              </a:path>
            </a:pathLst>
          </a:custGeom>
          <a:blipFill>
            <a:blip r:embed="rId3"/>
            <a:stretch>
              <a:fillRect/>
            </a:stretch>
          </a:blipFill>
        </p:spPr>
      </p:sp>
      <p:sp>
        <p:nvSpPr>
          <p:cNvPr id="5" name="TextBox 5"/>
          <p:cNvSpPr txBox="1"/>
          <p:nvPr/>
        </p:nvSpPr>
        <p:spPr>
          <a:xfrm>
            <a:off x="1038225" y="933450"/>
            <a:ext cx="5990917" cy="748030"/>
          </a:xfrm>
          <a:prstGeom prst="rect">
            <a:avLst/>
          </a:prstGeom>
        </p:spPr>
        <p:txBody>
          <a:bodyPr lIns="0" tIns="0" rIns="0" bIns="0" rtlCol="0" anchor="t">
            <a:spAutoFit/>
          </a:bodyPr>
          <a:lstStyle/>
          <a:p>
            <a:pPr>
              <a:lnSpc>
                <a:spcPts val="6019"/>
              </a:lnSpc>
            </a:pPr>
            <a:r>
              <a:rPr lang="en-US" sz="4299">
                <a:solidFill>
                  <a:srgbClr val="FFFFFF"/>
                </a:solidFill>
                <a:latin typeface="TT Supermolot Condensed Bold"/>
              </a:rPr>
              <a:t>Jumlah Hidden Layer</a:t>
            </a:r>
          </a:p>
        </p:txBody>
      </p:sp>
      <p:sp>
        <p:nvSpPr>
          <p:cNvPr id="6" name="TextBox 6"/>
          <p:cNvSpPr txBox="1"/>
          <p:nvPr/>
        </p:nvSpPr>
        <p:spPr>
          <a:xfrm>
            <a:off x="8200165" y="2431702"/>
            <a:ext cx="9059135" cy="4443380"/>
          </a:xfrm>
          <a:prstGeom prst="rect">
            <a:avLst/>
          </a:prstGeom>
        </p:spPr>
        <p:txBody>
          <a:bodyPr lIns="0" tIns="0" rIns="0" bIns="0" rtlCol="0" anchor="t">
            <a:spAutoFit/>
          </a:bodyPr>
          <a:lstStyle/>
          <a:p>
            <a:pPr algn="just">
              <a:lnSpc>
                <a:spcPts val="3939"/>
              </a:lnSpc>
            </a:pPr>
            <a:r>
              <a:rPr lang="en-US" sz="2813">
                <a:solidFill>
                  <a:srgbClr val="FFFFFF"/>
                </a:solidFill>
                <a:latin typeface="TT Supermolot Neue Condensed"/>
              </a:rPr>
              <a:t>Secara keseluruhan, jika kita menghitung setiap layyer yang berbeda (tidak termasuk layyer input, normalisasi batch, dan dropout) sebagai hidden layer, jaringan berisi 5 hidden layer: satu layyer Conv1D, dua layyer BLSTM, dan dua layer Dense. </a:t>
            </a:r>
          </a:p>
          <a:p>
            <a:pPr algn="just">
              <a:lnSpc>
                <a:spcPts val="3939"/>
              </a:lnSpc>
              <a:spcBef>
                <a:spcPct val="0"/>
              </a:spcBef>
            </a:pPr>
            <a:r>
              <a:rPr lang="en-US" sz="2813">
                <a:solidFill>
                  <a:srgbClr val="FFFFFF"/>
                </a:solidFill>
                <a:latin typeface="TT Supermolot Neue Condensed"/>
              </a:rPr>
              <a:t>Lapisan normalisasi batch dan lapisan dropout, meskipun sangat penting untuk kinerja model, biasanya tidak dihitung sebagai lapisan tersembunyi yang terpisah karena tidak memiliki neuron dalam arti tradisional dan lebih berfungsi sebagai fungsi pengatur dalam jaringan.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TotalTime>
  <Words>733</Words>
  <Application>Microsoft Office PowerPoint</Application>
  <PresentationFormat>Custom</PresentationFormat>
  <Paragraphs>48</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TT Supermolot Condensed Bold</vt:lpstr>
      <vt:lpstr>Roboto Condensed Bold</vt:lpstr>
      <vt:lpstr>Calibri</vt:lpstr>
      <vt:lpstr>Arial</vt:lpstr>
      <vt:lpstr>Roboto Condensed</vt:lpstr>
      <vt:lpstr>TT Supermolot Neue Condensed Bold</vt:lpstr>
      <vt:lpstr>TT Supermolot Neue Condensed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Tugas 2</dc:title>
  <cp:lastModifiedBy>tmalik kamal</cp:lastModifiedBy>
  <cp:revision>6</cp:revision>
  <dcterms:created xsi:type="dcterms:W3CDTF">2006-08-16T00:00:00Z</dcterms:created>
  <dcterms:modified xsi:type="dcterms:W3CDTF">2023-12-04T04:45:07Z</dcterms:modified>
  <dc:identifier>DAF1QOLfO2s</dc:identifier>
</cp:coreProperties>
</file>